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2"/>
  </p:notesMasterIdLst>
  <p:sldIdLst>
    <p:sldId id="256" r:id="rId2"/>
    <p:sldId id="280" r:id="rId3"/>
    <p:sldId id="279" r:id="rId4"/>
    <p:sldId id="291" r:id="rId5"/>
    <p:sldId id="286" r:id="rId6"/>
    <p:sldId id="287" r:id="rId7"/>
    <p:sldId id="288" r:id="rId8"/>
    <p:sldId id="257" r:id="rId9"/>
    <p:sldId id="289" r:id="rId10"/>
    <p:sldId id="2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B050"/>
    <a:srgbClr val="C2B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B24DC-C43E-4487-9D03-B908AC28ABC7}" type="datetimeFigureOut">
              <a:rPr lang="LID4096" smtClean="0"/>
              <a:t>05/31/2024</a:t>
            </a:fld>
            <a:endParaRPr lang="LID4096"/>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2C996-817F-48B7-B2C7-1E6DA8DFDE7F}" type="slidenum">
              <a:rPr lang="LID4096" smtClean="0"/>
              <a:t>‹N°›</a:t>
            </a:fld>
            <a:endParaRPr lang="LID4096"/>
          </a:p>
        </p:txBody>
      </p:sp>
    </p:spTree>
    <p:extLst>
      <p:ext uri="{BB962C8B-B14F-4D97-AF65-F5344CB8AC3E}">
        <p14:creationId xmlns:p14="http://schemas.microsoft.com/office/powerpoint/2010/main" val="87352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933B3C0E-3EF7-4390-BFE8-0BE5128E901B}" type="datetime1">
              <a:rPr lang="en-US" smtClean="0"/>
              <a:t>5/31/2024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7497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6A07742-99A5-46BA-B7E1-40970734321F}" type="datetime1">
              <a:rPr lang="en-US" smtClean="0"/>
              <a:t>5/31/2024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95910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C17C62AF-E444-4C8E-8F08-66175C2DC9D1}" type="datetime1">
              <a:rPr lang="en-US" smtClean="0"/>
              <a:t>5/31/2024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375736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88961BFA-915C-4243-B01A-237DA0C750E4}" type="datetime1">
              <a:rPr lang="en-US" smtClean="0"/>
              <a:t>5/31/2024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27692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FEA58CC-7A57-4A2E-9BC8-F2C70B731CD9}" type="datetime1">
              <a:rPr lang="en-US" smtClean="0"/>
              <a:t>5/31/2024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27823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97A6D8E4-4A5F-45DF-AAE9-AB4834456DDA}" type="datetime1">
              <a:rPr lang="en-US" smtClean="0"/>
              <a:t>5/31/2024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283716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B157442A-9381-4863-A2D8-C1D5EBC12C54}" type="datetime1">
              <a:rPr lang="en-US" smtClean="0"/>
              <a:t>5/31/2024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62248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E35F59C6-DFE3-40D6-B47F-1FB62580535B}" type="datetime1">
              <a:rPr lang="en-US" smtClean="0"/>
              <a:t>5/31/2024</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306707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7F1A13-1FF5-4F9C-A090-EF73BD2DDB05}" type="datetime1">
              <a:rPr lang="en-US" smtClean="0"/>
              <a:t>5/31/2024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409032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B3A03FD-46A3-4CB5-8D73-CE1D98DDC471}" type="datetime1">
              <a:rPr lang="en-US" smtClean="0"/>
              <a:t>5/31/2024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378471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F33B9D2-488D-4C2C-A0C8-7F66C3DF6F2C}" type="datetime1">
              <a:rPr lang="en-US" smtClean="0"/>
              <a:t>5/31/2024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24673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B2C9B-B5B8-458B-AA06-8D70A34CB258}" type="datetime1">
              <a:rPr lang="en-US" smtClean="0"/>
              <a:t>5/31/2024</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C71AA-6F2E-4735-883D-1E44C60CBB28}" type="slidenum">
              <a:rPr lang="en-US" smtClean="0"/>
              <a:t>‹N°›</a:t>
            </a:fld>
            <a:endParaRPr lang="en-US"/>
          </a:p>
        </p:txBody>
      </p:sp>
    </p:spTree>
    <p:extLst>
      <p:ext uri="{BB962C8B-B14F-4D97-AF65-F5344CB8AC3E}">
        <p14:creationId xmlns:p14="http://schemas.microsoft.com/office/powerpoint/2010/main" val="31075785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intranet.cnrs.fr/Cnrs_pratique/partir_mission/avant-mission/Documents/Instruction-missions_22-09-2023.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maurin.io.ias.u-psud.fr/sondage-velo/" TargetMode="External"/><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lmaurin.io.ias.u-psud.fr/sondage-velo/"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393106"/>
            <a:ext cx="9144000" cy="1091503"/>
          </a:xfrm>
        </p:spPr>
        <p:txBody>
          <a:bodyPr/>
          <a:lstStyle/>
          <a:p>
            <a:r>
              <a:rPr lang="en-US" dirty="0">
                <a:latin typeface="Algerian" panose="04020705040A02060702" pitchFamily="82" charset="0"/>
              </a:rPr>
              <a:t>Commission </a:t>
            </a:r>
            <a:r>
              <a:rPr lang="en-US" dirty="0" err="1">
                <a:latin typeface="Algerian" panose="04020705040A02060702" pitchFamily="82" charset="0"/>
              </a:rPr>
              <a:t>verte</a:t>
            </a:r>
            <a:endParaRPr lang="en-US" dirty="0">
              <a:latin typeface="Algerian" panose="04020705040A02060702" pitchFamily="82" charset="0"/>
            </a:endParaRPr>
          </a:p>
        </p:txBody>
      </p:sp>
      <p:sp>
        <p:nvSpPr>
          <p:cNvPr id="3" name="Sous-titre 2"/>
          <p:cNvSpPr>
            <a:spLocks noGrp="1"/>
          </p:cNvSpPr>
          <p:nvPr>
            <p:ph type="subTitle" idx="1"/>
          </p:nvPr>
        </p:nvSpPr>
        <p:spPr>
          <a:xfrm>
            <a:off x="1524000" y="1302714"/>
            <a:ext cx="9144000" cy="1655762"/>
          </a:xfrm>
        </p:spPr>
        <p:txBody>
          <a:bodyPr/>
          <a:lstStyle/>
          <a:p>
            <a:r>
              <a:rPr lang="fr-FR" dirty="0">
                <a:latin typeface="Gadugi" panose="020B0502040204020203" pitchFamily="34" charset="0"/>
                <a:ea typeface="Gadugi" panose="020B0502040204020203" pitchFamily="34" charset="0"/>
              </a:rPr>
              <a:t>Présentation en conseil de laboratoire le 31/05/2024</a:t>
            </a:r>
          </a:p>
        </p:txBody>
      </p:sp>
      <p:pic>
        <p:nvPicPr>
          <p:cNvPr id="4" name="Image 3"/>
          <p:cNvPicPr>
            <a:picLocks noChangeAspect="1"/>
          </p:cNvPicPr>
          <p:nvPr/>
        </p:nvPicPr>
        <p:blipFill rotWithShape="1">
          <a:blip r:embed="rId2">
            <a:duotone>
              <a:prstClr val="black"/>
              <a:schemeClr val="accent6">
                <a:lumMod val="50000"/>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rcRect l="7706" t="17107" r="5633" b="-1"/>
          <a:stretch/>
        </p:blipFill>
        <p:spPr>
          <a:xfrm>
            <a:off x="4076905" y="2258568"/>
            <a:ext cx="4041600" cy="3882216"/>
          </a:xfrm>
          <a:prstGeom prst="ellipse">
            <a:avLst/>
          </a:prstGeom>
          <a:ln w="63500" cap="rnd">
            <a:solidFill>
              <a:srgbClr val="00B050"/>
            </a:solidFill>
          </a:ln>
          <a:effectLst/>
        </p:spPr>
      </p:pic>
      <p:sp>
        <p:nvSpPr>
          <p:cNvPr id="5" name="Rectangle 4"/>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numéro de diapositive 5">
            <a:extLst>
              <a:ext uri="{FF2B5EF4-FFF2-40B4-BE49-F238E27FC236}">
                <a16:creationId xmlns:a16="http://schemas.microsoft.com/office/drawing/2014/main" id="{FE810EBD-A1CB-4CC4-8C05-34AC6FF78C76}"/>
              </a:ext>
            </a:extLst>
          </p:cNvPr>
          <p:cNvSpPr>
            <a:spLocks noGrp="1"/>
          </p:cNvSpPr>
          <p:nvPr>
            <p:ph type="sldNum" sz="quarter" idx="12"/>
          </p:nvPr>
        </p:nvSpPr>
        <p:spPr/>
        <p:txBody>
          <a:bodyPr/>
          <a:lstStyle/>
          <a:p>
            <a:fld id="{87EC71AA-6F2E-4735-883D-1E44C60CBB28}" type="slidenum">
              <a:rPr lang="en-US" smtClean="0"/>
              <a:t>1</a:t>
            </a:fld>
            <a:endParaRPr lang="en-US"/>
          </a:p>
        </p:txBody>
      </p:sp>
    </p:spTree>
    <p:extLst>
      <p:ext uri="{BB962C8B-B14F-4D97-AF65-F5344CB8AC3E}">
        <p14:creationId xmlns:p14="http://schemas.microsoft.com/office/powerpoint/2010/main" val="72014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558042" cy="461665"/>
          </a:xfrm>
          <a:prstGeom prst="rect">
            <a:avLst/>
          </a:prstGeom>
          <a:noFill/>
        </p:spPr>
        <p:txBody>
          <a:bodyPr wrap="square" rtlCol="0">
            <a:spAutoFit/>
          </a:bodyPr>
          <a:lstStyle/>
          <a:p>
            <a:r>
              <a:rPr lang="fr-FR" sz="2400" dirty="0">
                <a:latin typeface="Algerian" panose="04020705040A02060702" pitchFamily="82" charset="0"/>
              </a:rPr>
              <a:t>Demandes de la commission verte</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5" name="ZoneTexte 4">
            <a:extLst>
              <a:ext uri="{FF2B5EF4-FFF2-40B4-BE49-F238E27FC236}">
                <a16:creationId xmlns:a16="http://schemas.microsoft.com/office/drawing/2014/main" id="{D597607B-F55B-4C3E-9556-26B264B47CAC}"/>
              </a:ext>
            </a:extLst>
          </p:cNvPr>
          <p:cNvSpPr txBox="1"/>
          <p:nvPr/>
        </p:nvSpPr>
        <p:spPr>
          <a:xfrm>
            <a:off x="1389530" y="1394521"/>
            <a:ext cx="9628094" cy="1754326"/>
          </a:xfrm>
          <a:prstGeom prst="rect">
            <a:avLst/>
          </a:prstGeom>
          <a:noFill/>
          <a:ln w="38100">
            <a:solidFill>
              <a:schemeClr val="accent1">
                <a:lumMod val="40000"/>
                <a:lumOff val="60000"/>
              </a:schemeClr>
            </a:solidFill>
          </a:ln>
        </p:spPr>
        <p:txBody>
          <a:bodyPr wrap="square" rtlCol="0">
            <a:spAutoFit/>
          </a:bodyPr>
          <a:lstStyle/>
          <a:p>
            <a:pPr algn="just"/>
            <a:r>
              <a:rPr lang="fr-FR" dirty="0"/>
              <a:t>&gt;&gt; La commission verte demande à la direction de faire une lettre officielle de mécontentement à destination des tutelles sur la réservation des trains lors d’un changement à l’étranger, actuellement impossible avec les outils actuels.</a:t>
            </a:r>
          </a:p>
          <a:p>
            <a:pPr algn="just"/>
            <a:endParaRPr lang="fr-FR" dirty="0"/>
          </a:p>
          <a:p>
            <a:pPr algn="just"/>
            <a:r>
              <a:rPr lang="fr-FR" dirty="0"/>
              <a:t>&gt;&gt; La commission verte demande l’autorisation pour tous les agents de voyager en première classe pour les trajets en train de + de 4h (sous réserve d’acceptation du responsable des crédits)</a:t>
            </a:r>
          </a:p>
        </p:txBody>
      </p:sp>
      <p:sp>
        <p:nvSpPr>
          <p:cNvPr id="6" name="ZoneTexte 5">
            <a:extLst>
              <a:ext uri="{FF2B5EF4-FFF2-40B4-BE49-F238E27FC236}">
                <a16:creationId xmlns:a16="http://schemas.microsoft.com/office/drawing/2014/main" id="{4AB70B7B-B0EA-4328-A385-6BFA55F0C038}"/>
              </a:ext>
            </a:extLst>
          </p:cNvPr>
          <p:cNvSpPr txBox="1"/>
          <p:nvPr/>
        </p:nvSpPr>
        <p:spPr>
          <a:xfrm>
            <a:off x="991311" y="1120587"/>
            <a:ext cx="1102659" cy="369332"/>
          </a:xfrm>
          <a:prstGeom prst="rect">
            <a:avLst/>
          </a:prstGeom>
          <a:solidFill>
            <a:schemeClr val="accent5">
              <a:lumMod val="40000"/>
              <a:lumOff val="60000"/>
            </a:schemeClr>
          </a:solidFill>
        </p:spPr>
        <p:txBody>
          <a:bodyPr wrap="square" rtlCol="0">
            <a:spAutoFit/>
          </a:bodyPr>
          <a:lstStyle/>
          <a:p>
            <a:pPr algn="ctr"/>
            <a:r>
              <a:rPr lang="fr-FR" dirty="0"/>
              <a:t>Missions</a:t>
            </a:r>
            <a:endParaRPr lang="LID4096" dirty="0"/>
          </a:p>
        </p:txBody>
      </p:sp>
      <p:sp>
        <p:nvSpPr>
          <p:cNvPr id="25" name="ZoneTexte 24">
            <a:extLst>
              <a:ext uri="{FF2B5EF4-FFF2-40B4-BE49-F238E27FC236}">
                <a16:creationId xmlns:a16="http://schemas.microsoft.com/office/drawing/2014/main" id="{6550B039-C0F4-478F-B52B-6356053C7051}"/>
              </a:ext>
            </a:extLst>
          </p:cNvPr>
          <p:cNvSpPr txBox="1"/>
          <p:nvPr/>
        </p:nvSpPr>
        <p:spPr>
          <a:xfrm>
            <a:off x="1389530" y="5368861"/>
            <a:ext cx="9628094" cy="369332"/>
          </a:xfrm>
          <a:prstGeom prst="rect">
            <a:avLst/>
          </a:prstGeom>
          <a:noFill/>
          <a:ln w="38100">
            <a:solidFill>
              <a:schemeClr val="accent1">
                <a:lumMod val="40000"/>
                <a:lumOff val="60000"/>
              </a:schemeClr>
            </a:solidFill>
          </a:ln>
        </p:spPr>
        <p:txBody>
          <a:bodyPr wrap="square" rtlCol="0">
            <a:spAutoFit/>
          </a:bodyPr>
          <a:lstStyle/>
          <a:p>
            <a:pPr algn="just"/>
            <a:r>
              <a:rPr lang="fr-FR" dirty="0"/>
              <a:t>&gt;&gt; Présentation de la commission verte lors de la journée des nouveaux et nouvelles entrantes</a:t>
            </a:r>
            <a:endParaRPr lang="LID4096" dirty="0"/>
          </a:p>
        </p:txBody>
      </p:sp>
      <p:sp>
        <p:nvSpPr>
          <p:cNvPr id="26" name="ZoneTexte 25">
            <a:extLst>
              <a:ext uri="{FF2B5EF4-FFF2-40B4-BE49-F238E27FC236}">
                <a16:creationId xmlns:a16="http://schemas.microsoft.com/office/drawing/2014/main" id="{4B5701B3-1DB1-4CB5-9D3D-99149063B5AA}"/>
              </a:ext>
            </a:extLst>
          </p:cNvPr>
          <p:cNvSpPr txBox="1"/>
          <p:nvPr/>
        </p:nvSpPr>
        <p:spPr>
          <a:xfrm>
            <a:off x="991311" y="5058698"/>
            <a:ext cx="1102659" cy="369332"/>
          </a:xfrm>
          <a:prstGeom prst="rect">
            <a:avLst/>
          </a:prstGeom>
          <a:solidFill>
            <a:schemeClr val="accent5">
              <a:lumMod val="40000"/>
              <a:lumOff val="60000"/>
            </a:schemeClr>
          </a:solidFill>
        </p:spPr>
        <p:txBody>
          <a:bodyPr wrap="square" rtlCol="0">
            <a:spAutoFit/>
          </a:bodyPr>
          <a:lstStyle/>
          <a:p>
            <a:pPr algn="ctr"/>
            <a:r>
              <a:rPr lang="fr-FR" dirty="0"/>
              <a:t>Autre</a:t>
            </a:r>
            <a:endParaRPr lang="LID4096" dirty="0"/>
          </a:p>
        </p:txBody>
      </p:sp>
      <p:pic>
        <p:nvPicPr>
          <p:cNvPr id="10" name="Image 9">
            <a:extLst>
              <a:ext uri="{FF2B5EF4-FFF2-40B4-BE49-F238E27FC236}">
                <a16:creationId xmlns:a16="http://schemas.microsoft.com/office/drawing/2014/main" id="{71C05869-1C84-4021-967A-C45A8FDF5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367" y="3243073"/>
            <a:ext cx="5650140" cy="1096537"/>
          </a:xfrm>
          <a:prstGeom prst="rect">
            <a:avLst/>
          </a:prstGeom>
        </p:spPr>
      </p:pic>
      <p:sp>
        <p:nvSpPr>
          <p:cNvPr id="11" name="Rectangle 10">
            <a:extLst>
              <a:ext uri="{FF2B5EF4-FFF2-40B4-BE49-F238E27FC236}">
                <a16:creationId xmlns:a16="http://schemas.microsoft.com/office/drawing/2014/main" id="{4F072594-C484-40BC-9591-67A74F1B9F49}"/>
              </a:ext>
            </a:extLst>
          </p:cNvPr>
          <p:cNvSpPr/>
          <p:nvPr/>
        </p:nvSpPr>
        <p:spPr>
          <a:xfrm>
            <a:off x="3712749" y="4266369"/>
            <a:ext cx="7761317" cy="276999"/>
          </a:xfrm>
          <a:prstGeom prst="rect">
            <a:avLst/>
          </a:prstGeom>
        </p:spPr>
        <p:txBody>
          <a:bodyPr wrap="square">
            <a:spAutoFit/>
          </a:bodyPr>
          <a:lstStyle/>
          <a:p>
            <a:r>
              <a:rPr lang="LID4096" sz="1200" dirty="0">
                <a:hlinkClick r:id="rId4"/>
              </a:rPr>
              <a:t>https://intranet.cnrs.fr/Cnrs_pratique/partir_mission/avant-mission/Documents/Instruction-missions_22-09-2023.pdf</a:t>
            </a:r>
            <a:endParaRPr lang="fr-FR" sz="1200" dirty="0"/>
          </a:p>
        </p:txBody>
      </p:sp>
      <p:sp>
        <p:nvSpPr>
          <p:cNvPr id="2" name="Espace réservé du numéro de diapositive 1">
            <a:extLst>
              <a:ext uri="{FF2B5EF4-FFF2-40B4-BE49-F238E27FC236}">
                <a16:creationId xmlns:a16="http://schemas.microsoft.com/office/drawing/2014/main" id="{F8C818C3-4B25-4FBE-B951-CE9F38152570}"/>
              </a:ext>
            </a:extLst>
          </p:cNvPr>
          <p:cNvSpPr>
            <a:spLocks noGrp="1"/>
          </p:cNvSpPr>
          <p:nvPr>
            <p:ph type="sldNum" sz="quarter" idx="12"/>
          </p:nvPr>
        </p:nvSpPr>
        <p:spPr/>
        <p:txBody>
          <a:bodyPr/>
          <a:lstStyle/>
          <a:p>
            <a:fld id="{87EC71AA-6F2E-4735-883D-1E44C60CBB28}" type="slidenum">
              <a:rPr lang="en-US" smtClean="0"/>
              <a:t>10</a:t>
            </a:fld>
            <a:endParaRPr lang="en-US"/>
          </a:p>
        </p:txBody>
      </p:sp>
    </p:spTree>
    <p:extLst>
      <p:ext uri="{BB962C8B-B14F-4D97-AF65-F5344CB8AC3E}">
        <p14:creationId xmlns:p14="http://schemas.microsoft.com/office/powerpoint/2010/main" val="94410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558042" cy="461665"/>
          </a:xfrm>
          <a:prstGeom prst="rect">
            <a:avLst/>
          </a:prstGeom>
          <a:noFill/>
        </p:spPr>
        <p:txBody>
          <a:bodyPr wrap="square" rtlCol="0">
            <a:spAutoFit/>
          </a:bodyPr>
          <a:lstStyle/>
          <a:p>
            <a:r>
              <a:rPr lang="fr-FR" sz="2400" dirty="0">
                <a:latin typeface="Algerian" panose="04020705040A02060702" pitchFamily="82" charset="0"/>
              </a:rPr>
              <a:t>Axe consommation des ressources (eau et énergie)</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pic>
        <p:nvPicPr>
          <p:cNvPr id="10" name="Image 9">
            <a:extLst>
              <a:ext uri="{FF2B5EF4-FFF2-40B4-BE49-F238E27FC236}">
                <a16:creationId xmlns:a16="http://schemas.microsoft.com/office/drawing/2014/main" id="{9BB0E6D3-471D-4F0C-9176-ED53F5C97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4846" y="105717"/>
            <a:ext cx="1392253" cy="1392253"/>
          </a:xfrm>
          <a:prstGeom prst="ellipse">
            <a:avLst/>
          </a:prstGeom>
          <a:ln w="63500" cap="rnd">
            <a:noFill/>
          </a:ln>
          <a:effectLst/>
        </p:spPr>
      </p:pic>
      <p:sp>
        <p:nvSpPr>
          <p:cNvPr id="11" name="ZoneTexte 10">
            <a:extLst>
              <a:ext uri="{FF2B5EF4-FFF2-40B4-BE49-F238E27FC236}">
                <a16:creationId xmlns:a16="http://schemas.microsoft.com/office/drawing/2014/main" id="{483780B3-FF42-4201-A976-41AB390177CA}"/>
              </a:ext>
            </a:extLst>
          </p:cNvPr>
          <p:cNvSpPr txBox="1"/>
          <p:nvPr/>
        </p:nvSpPr>
        <p:spPr>
          <a:xfrm>
            <a:off x="840664" y="2078244"/>
            <a:ext cx="10702567" cy="369332"/>
          </a:xfrm>
          <a:prstGeom prst="rect">
            <a:avLst/>
          </a:prstGeom>
          <a:noFill/>
        </p:spPr>
        <p:txBody>
          <a:bodyPr wrap="square" rtlCol="0">
            <a:spAutoFit/>
          </a:bodyPr>
          <a:lstStyle/>
          <a:p>
            <a:pPr algn="just"/>
            <a:r>
              <a:rPr lang="fr-FR" b="1" dirty="0"/>
              <a:t>Remplacement des lampes de la station d’étalonnage au néon et au sodium par des </a:t>
            </a:r>
            <a:r>
              <a:rPr lang="fr-FR" b="1" dirty="0" err="1"/>
              <a:t>leds</a:t>
            </a:r>
            <a:r>
              <a:rPr lang="fr-FR" b="1" dirty="0"/>
              <a:t> </a:t>
            </a:r>
          </a:p>
        </p:txBody>
      </p:sp>
      <p:sp>
        <p:nvSpPr>
          <p:cNvPr id="3" name="Ellipse 2">
            <a:extLst>
              <a:ext uri="{FF2B5EF4-FFF2-40B4-BE49-F238E27FC236}">
                <a16:creationId xmlns:a16="http://schemas.microsoft.com/office/drawing/2014/main" id="{80ED4971-ED1C-44B9-B5F7-778A12960160}"/>
              </a:ext>
            </a:extLst>
          </p:cNvPr>
          <p:cNvSpPr/>
          <p:nvPr/>
        </p:nvSpPr>
        <p:spPr>
          <a:xfrm>
            <a:off x="840664" y="3045694"/>
            <a:ext cx="1990165" cy="1990165"/>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Gain estimé d’énergie : 6000kWh/an</a:t>
            </a:r>
            <a:endParaRPr lang="LID4096" dirty="0">
              <a:solidFill>
                <a:schemeClr val="tx1"/>
              </a:solidFill>
            </a:endParaRPr>
          </a:p>
        </p:txBody>
      </p:sp>
      <p:sp>
        <p:nvSpPr>
          <p:cNvPr id="12" name="Ellipse 11">
            <a:extLst>
              <a:ext uri="{FF2B5EF4-FFF2-40B4-BE49-F238E27FC236}">
                <a16:creationId xmlns:a16="http://schemas.microsoft.com/office/drawing/2014/main" id="{5B0C4EB2-EAE3-4451-9AF1-B02B6D146EF2}"/>
              </a:ext>
            </a:extLst>
          </p:cNvPr>
          <p:cNvSpPr/>
          <p:nvPr/>
        </p:nvSpPr>
        <p:spPr>
          <a:xfrm>
            <a:off x="3674045" y="3045693"/>
            <a:ext cx="1990165" cy="1990165"/>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Appel à initiatives pour la transition env. (DR) – 9600€</a:t>
            </a:r>
            <a:endParaRPr lang="LID4096" dirty="0">
              <a:solidFill>
                <a:schemeClr val="tx1"/>
              </a:solidFill>
            </a:endParaRPr>
          </a:p>
        </p:txBody>
      </p:sp>
      <p:sp>
        <p:nvSpPr>
          <p:cNvPr id="13" name="Ellipse 12">
            <a:extLst>
              <a:ext uri="{FF2B5EF4-FFF2-40B4-BE49-F238E27FC236}">
                <a16:creationId xmlns:a16="http://schemas.microsoft.com/office/drawing/2014/main" id="{B002188E-3607-446B-8D5C-0BE0EA770B1F}"/>
              </a:ext>
            </a:extLst>
          </p:cNvPr>
          <p:cNvSpPr/>
          <p:nvPr/>
        </p:nvSpPr>
        <p:spPr>
          <a:xfrm>
            <a:off x="6507426" y="3045693"/>
            <a:ext cx="1990165" cy="1990165"/>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Demande de financement OSUPS (5000€)</a:t>
            </a:r>
            <a:endParaRPr lang="LID4096" dirty="0">
              <a:solidFill>
                <a:schemeClr val="tx1"/>
              </a:solidFill>
            </a:endParaRPr>
          </a:p>
        </p:txBody>
      </p:sp>
      <p:sp>
        <p:nvSpPr>
          <p:cNvPr id="14" name="Ellipse 13">
            <a:extLst>
              <a:ext uri="{FF2B5EF4-FFF2-40B4-BE49-F238E27FC236}">
                <a16:creationId xmlns:a16="http://schemas.microsoft.com/office/drawing/2014/main" id="{DFF09D59-F587-4A7A-ADCC-5819FF5F8050}"/>
              </a:ext>
            </a:extLst>
          </p:cNvPr>
          <p:cNvSpPr/>
          <p:nvPr/>
        </p:nvSpPr>
        <p:spPr>
          <a:xfrm>
            <a:off x="9340807" y="3045692"/>
            <a:ext cx="1990165" cy="1990165"/>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Demande opérations spécifiques IAS (5000€)</a:t>
            </a:r>
            <a:endParaRPr lang="LID4096" dirty="0">
              <a:solidFill>
                <a:schemeClr val="tx1"/>
              </a:solidFill>
            </a:endParaRPr>
          </a:p>
        </p:txBody>
      </p:sp>
      <p:pic>
        <p:nvPicPr>
          <p:cNvPr id="2" name="Image 1">
            <a:extLst>
              <a:ext uri="{FF2B5EF4-FFF2-40B4-BE49-F238E27FC236}">
                <a16:creationId xmlns:a16="http://schemas.microsoft.com/office/drawing/2014/main" id="{671E22E1-38DC-4483-92F7-A48F0E4AA892}"/>
              </a:ext>
            </a:extLst>
          </p:cNvPr>
          <p:cNvPicPr>
            <a:picLocks noChangeAspect="1"/>
          </p:cNvPicPr>
          <p:nvPr/>
        </p:nvPicPr>
        <p:blipFill>
          <a:blip r:embed="rId4"/>
          <a:stretch>
            <a:fillRect/>
          </a:stretch>
        </p:blipFill>
        <p:spPr>
          <a:xfrm>
            <a:off x="5067467" y="4589961"/>
            <a:ext cx="590601" cy="602032"/>
          </a:xfrm>
          <a:prstGeom prst="rect">
            <a:avLst/>
          </a:prstGeom>
        </p:spPr>
      </p:pic>
      <p:sp>
        <p:nvSpPr>
          <p:cNvPr id="5" name="Espace réservé du numéro de diapositive 4">
            <a:extLst>
              <a:ext uri="{FF2B5EF4-FFF2-40B4-BE49-F238E27FC236}">
                <a16:creationId xmlns:a16="http://schemas.microsoft.com/office/drawing/2014/main" id="{6AC38457-7ADA-482F-A591-F48783351BAC}"/>
              </a:ext>
            </a:extLst>
          </p:cNvPr>
          <p:cNvSpPr>
            <a:spLocks noGrp="1"/>
          </p:cNvSpPr>
          <p:nvPr>
            <p:ph type="sldNum" sz="quarter" idx="12"/>
          </p:nvPr>
        </p:nvSpPr>
        <p:spPr/>
        <p:txBody>
          <a:bodyPr/>
          <a:lstStyle/>
          <a:p>
            <a:fld id="{87EC71AA-6F2E-4735-883D-1E44C60CBB28}" type="slidenum">
              <a:rPr lang="en-US" smtClean="0"/>
              <a:t>2</a:t>
            </a:fld>
            <a:endParaRPr lang="en-US"/>
          </a:p>
        </p:txBody>
      </p:sp>
    </p:spTree>
    <p:extLst>
      <p:ext uri="{BB962C8B-B14F-4D97-AF65-F5344CB8AC3E}">
        <p14:creationId xmlns:p14="http://schemas.microsoft.com/office/powerpoint/2010/main" val="146487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5973511" cy="461665"/>
          </a:xfrm>
          <a:prstGeom prst="rect">
            <a:avLst/>
          </a:prstGeom>
          <a:noFill/>
        </p:spPr>
        <p:txBody>
          <a:bodyPr wrap="square" rtlCol="0">
            <a:spAutoFit/>
          </a:bodyPr>
          <a:lstStyle/>
          <a:p>
            <a:r>
              <a:rPr lang="fr-FR" sz="2400" dirty="0">
                <a:latin typeface="Algerian" panose="04020705040A02060702" pitchFamily="82" charset="0"/>
              </a:rPr>
              <a:t>Axe Gestion des </a:t>
            </a:r>
            <a:r>
              <a:rPr lang="fr-FR" sz="2400" dirty="0" err="1">
                <a:latin typeface="Algerian" panose="04020705040A02060702" pitchFamily="82" charset="0"/>
              </a:rPr>
              <a:t>dechets</a:t>
            </a:r>
            <a:endParaRPr lang="fr-FR" sz="2400" dirty="0">
              <a:latin typeface="Algerian" panose="04020705040A02060702" pitchFamily="82" charset="0"/>
            </a:endParaRP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DBE73D43-91EE-451C-A1BC-622A545022B3}"/>
              </a:ext>
            </a:extLst>
          </p:cNvPr>
          <p:cNvPicPr>
            <a:picLocks noChangeAspect="1"/>
          </p:cNvPicPr>
          <p:nvPr/>
        </p:nvPicPr>
        <p:blipFill>
          <a:blip r:embed="rId2"/>
          <a:stretch>
            <a:fillRect/>
          </a:stretch>
        </p:blipFill>
        <p:spPr>
          <a:xfrm>
            <a:off x="991311" y="1641591"/>
            <a:ext cx="10052094" cy="4897321"/>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3" name="Espace réservé du numéro de diapositive 2">
            <a:extLst>
              <a:ext uri="{FF2B5EF4-FFF2-40B4-BE49-F238E27FC236}">
                <a16:creationId xmlns:a16="http://schemas.microsoft.com/office/drawing/2014/main" id="{0076EDE0-11A8-4F3D-8F8C-215685C5A68D}"/>
              </a:ext>
            </a:extLst>
          </p:cNvPr>
          <p:cNvSpPr>
            <a:spLocks noGrp="1"/>
          </p:cNvSpPr>
          <p:nvPr>
            <p:ph type="sldNum" sz="quarter" idx="12"/>
          </p:nvPr>
        </p:nvSpPr>
        <p:spPr/>
        <p:txBody>
          <a:bodyPr/>
          <a:lstStyle/>
          <a:p>
            <a:fld id="{87EC71AA-6F2E-4735-883D-1E44C60CBB28}" type="slidenum">
              <a:rPr lang="en-US" smtClean="0"/>
              <a:t>3</a:t>
            </a:fld>
            <a:endParaRPr lang="en-US"/>
          </a:p>
        </p:txBody>
      </p:sp>
      <p:sp>
        <p:nvSpPr>
          <p:cNvPr id="5" name="ZoneTexte 4">
            <a:extLst>
              <a:ext uri="{FF2B5EF4-FFF2-40B4-BE49-F238E27FC236}">
                <a16:creationId xmlns:a16="http://schemas.microsoft.com/office/drawing/2014/main" id="{A560C368-BB80-49AD-8338-E7654A19D628}"/>
              </a:ext>
            </a:extLst>
          </p:cNvPr>
          <p:cNvSpPr txBox="1"/>
          <p:nvPr/>
        </p:nvSpPr>
        <p:spPr>
          <a:xfrm>
            <a:off x="1135117" y="1377919"/>
            <a:ext cx="3279228" cy="369332"/>
          </a:xfrm>
          <a:prstGeom prst="rect">
            <a:avLst/>
          </a:prstGeom>
          <a:noFill/>
        </p:spPr>
        <p:txBody>
          <a:bodyPr wrap="square" rtlCol="0">
            <a:spAutoFit/>
          </a:bodyPr>
          <a:lstStyle/>
          <a:p>
            <a:r>
              <a:rPr lang="fr-FR" u="sng" dirty="0"/>
              <a:t>Déchets salles blanches : </a:t>
            </a:r>
            <a:endParaRPr lang="LID4096" u="sng" dirty="0"/>
          </a:p>
        </p:txBody>
      </p:sp>
    </p:spTree>
    <p:extLst>
      <p:ext uri="{BB962C8B-B14F-4D97-AF65-F5344CB8AC3E}">
        <p14:creationId xmlns:p14="http://schemas.microsoft.com/office/powerpoint/2010/main" val="707961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5973511" cy="461665"/>
          </a:xfrm>
          <a:prstGeom prst="rect">
            <a:avLst/>
          </a:prstGeom>
          <a:noFill/>
        </p:spPr>
        <p:txBody>
          <a:bodyPr wrap="square" rtlCol="0">
            <a:spAutoFit/>
          </a:bodyPr>
          <a:lstStyle/>
          <a:p>
            <a:r>
              <a:rPr lang="fr-FR" sz="2400" dirty="0">
                <a:latin typeface="Algerian" panose="04020705040A02060702" pitchFamily="82" charset="0"/>
              </a:rPr>
              <a:t>Axe Gestion des </a:t>
            </a:r>
            <a:r>
              <a:rPr lang="fr-FR" sz="2400" dirty="0" err="1">
                <a:latin typeface="Algerian" panose="04020705040A02060702" pitchFamily="82" charset="0"/>
              </a:rPr>
              <a:t>dechets</a:t>
            </a:r>
            <a:endParaRPr lang="fr-FR" sz="2400" dirty="0">
              <a:latin typeface="Algerian" panose="04020705040A02060702" pitchFamily="82" charset="0"/>
            </a:endParaRP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3" name="Espace réservé du numéro de diapositive 2">
            <a:extLst>
              <a:ext uri="{FF2B5EF4-FFF2-40B4-BE49-F238E27FC236}">
                <a16:creationId xmlns:a16="http://schemas.microsoft.com/office/drawing/2014/main" id="{0076EDE0-11A8-4F3D-8F8C-215685C5A68D}"/>
              </a:ext>
            </a:extLst>
          </p:cNvPr>
          <p:cNvSpPr>
            <a:spLocks noGrp="1"/>
          </p:cNvSpPr>
          <p:nvPr>
            <p:ph type="sldNum" sz="quarter" idx="12"/>
          </p:nvPr>
        </p:nvSpPr>
        <p:spPr/>
        <p:txBody>
          <a:bodyPr/>
          <a:lstStyle/>
          <a:p>
            <a:fld id="{87EC71AA-6F2E-4735-883D-1E44C60CBB28}" type="slidenum">
              <a:rPr lang="en-US" smtClean="0"/>
              <a:t>4</a:t>
            </a:fld>
            <a:endParaRPr lang="en-US"/>
          </a:p>
        </p:txBody>
      </p:sp>
      <p:sp>
        <p:nvSpPr>
          <p:cNvPr id="6" name="Rectangle 5">
            <a:extLst>
              <a:ext uri="{FF2B5EF4-FFF2-40B4-BE49-F238E27FC236}">
                <a16:creationId xmlns:a16="http://schemas.microsoft.com/office/drawing/2014/main" id="{C8C0E7DE-79C7-4DED-BD0D-C0B52F648B70}"/>
              </a:ext>
            </a:extLst>
          </p:cNvPr>
          <p:cNvSpPr/>
          <p:nvPr/>
        </p:nvSpPr>
        <p:spPr>
          <a:xfrm>
            <a:off x="991311" y="1772870"/>
            <a:ext cx="10414175" cy="4524315"/>
          </a:xfrm>
          <a:prstGeom prst="rect">
            <a:avLst/>
          </a:prstGeom>
        </p:spPr>
        <p:txBody>
          <a:bodyPr wrap="square">
            <a:spAutoFit/>
          </a:bodyPr>
          <a:lstStyle/>
          <a:p>
            <a:pPr algn="just">
              <a:defRPr>
                <a:solidFill>
                  <a:srgbClr val="000000"/>
                </a:solidFill>
              </a:defRPr>
            </a:pPr>
            <a:r>
              <a:rPr lang="fr-FR" b="1" dirty="0">
                <a:latin typeface="Graphik"/>
                <a:ea typeface="Graphik"/>
                <a:cs typeface="Graphik"/>
                <a:sym typeface="Graphik"/>
              </a:rPr>
              <a:t>Constat : </a:t>
            </a:r>
            <a:r>
              <a:rPr lang="fr-FR" dirty="0"/>
              <a:t>Lors d’évènements “dinatoires” regroupant plusieurs dizaines de membres du laboratoire, une</a:t>
            </a:r>
            <a:r>
              <a:rPr lang="fr-FR" dirty="0">
                <a:solidFill>
                  <a:srgbClr val="B10000"/>
                </a:solidFill>
              </a:rPr>
              <a:t> </a:t>
            </a:r>
            <a:r>
              <a:rPr lang="fr-FR" b="1" i="1" dirty="0">
                <a:solidFill>
                  <a:srgbClr val="B10000"/>
                </a:solidFill>
                <a:latin typeface="Graphik"/>
                <a:ea typeface="Graphik"/>
                <a:cs typeface="Graphik"/>
                <a:sym typeface="Graphik"/>
              </a:rPr>
              <a:t>quantité non négligeable de consommable est utilisée, et donc par extension, de déchets</a:t>
            </a:r>
            <a:r>
              <a:rPr lang="fr-FR" dirty="0">
                <a:solidFill>
                  <a:srgbClr val="B10000"/>
                </a:solidFill>
              </a:rPr>
              <a:t>.</a:t>
            </a:r>
            <a:r>
              <a:rPr lang="fr-FR" dirty="0"/>
              <a:t> Ces déchets sont principalement issue des assiettes, verres, et/ou couverts jetables. </a:t>
            </a:r>
          </a:p>
          <a:p>
            <a:pPr algn="just">
              <a:defRPr>
                <a:solidFill>
                  <a:srgbClr val="000000"/>
                </a:solidFill>
              </a:defRPr>
            </a:pPr>
            <a:endParaRPr lang="fr-FR" dirty="0"/>
          </a:p>
          <a:p>
            <a:pPr algn="just">
              <a:defRPr>
                <a:solidFill>
                  <a:srgbClr val="000000"/>
                </a:solidFill>
              </a:defRPr>
            </a:pPr>
            <a:r>
              <a:rPr lang="fr-FR" dirty="0"/>
              <a:t>Pour le barbecue de la journée “Qui fait quoi?”, et pour les évènements qui suivrons, nous souhaiterions éviter ce gâchis.</a:t>
            </a:r>
          </a:p>
          <a:p>
            <a:pPr algn="just">
              <a:defRPr>
                <a:solidFill>
                  <a:srgbClr val="000000"/>
                </a:solidFill>
              </a:defRPr>
            </a:pPr>
            <a:endParaRPr lang="fr-FR" dirty="0"/>
          </a:p>
          <a:p>
            <a:pPr algn="just">
              <a:defRPr>
                <a:solidFill>
                  <a:srgbClr val="000000"/>
                </a:solidFill>
              </a:defRPr>
            </a:pPr>
            <a:r>
              <a:rPr lang="fr-FR" b="1" dirty="0">
                <a:latin typeface="Graphik"/>
                <a:ea typeface="Graphik"/>
                <a:cs typeface="Graphik"/>
                <a:sym typeface="Graphik"/>
              </a:rPr>
              <a:t>Proposition :</a:t>
            </a:r>
            <a:r>
              <a:rPr lang="fr-FR" dirty="0"/>
              <a:t> L’achat d’un service à vaisselle pour une 40aine de personnes comprenant des assiettes, des verres, des couverts, et de quelques plats. C’est une solution pérenne qui permettra, dès leur première utilisation, de réduire les déchets du laboratoire.</a:t>
            </a:r>
          </a:p>
          <a:p>
            <a:pPr algn="just">
              <a:defRPr>
                <a:solidFill>
                  <a:srgbClr val="000000"/>
                </a:solidFill>
              </a:defRPr>
            </a:pPr>
            <a:endParaRPr lang="fr-FR" dirty="0"/>
          </a:p>
          <a:p>
            <a:pPr algn="just">
              <a:defRPr>
                <a:solidFill>
                  <a:srgbClr val="000000"/>
                </a:solidFill>
              </a:defRPr>
            </a:pPr>
            <a:r>
              <a:rPr lang="fr-FR" b="1" dirty="0">
                <a:latin typeface="Graphik"/>
                <a:ea typeface="Graphik"/>
                <a:cs typeface="Graphik"/>
                <a:sym typeface="Graphik"/>
              </a:rPr>
              <a:t>Estimation du coût :</a:t>
            </a:r>
            <a:r>
              <a:rPr lang="fr-FR" dirty="0"/>
              <a:t> ~120 € financé par la commission verte</a:t>
            </a:r>
          </a:p>
          <a:p>
            <a:pPr algn="just">
              <a:defRPr>
                <a:solidFill>
                  <a:srgbClr val="000000"/>
                </a:solidFill>
              </a:defRPr>
            </a:pPr>
            <a:endParaRPr lang="fr-FR" dirty="0"/>
          </a:p>
          <a:p>
            <a:pPr algn="just">
              <a:defRPr>
                <a:solidFill>
                  <a:srgbClr val="000000"/>
                </a:solidFill>
              </a:defRPr>
            </a:pPr>
            <a:r>
              <a:rPr lang="fr-FR" b="1" dirty="0">
                <a:latin typeface="Graphik"/>
                <a:ea typeface="Graphik"/>
                <a:cs typeface="Graphik"/>
                <a:sym typeface="Graphik"/>
              </a:rPr>
              <a:t>Qui s’en occupera: </a:t>
            </a:r>
            <a:r>
              <a:rPr lang="fr-FR" dirty="0"/>
              <a:t>La vaisselle sera disponible à qui le demandera, pour les repas d’équipes, d’évènements, de pots, .… Le service à vaisselle sera maintenu en état par Valentin S.</a:t>
            </a:r>
          </a:p>
          <a:p>
            <a:pPr algn="just">
              <a:defRPr>
                <a:solidFill>
                  <a:srgbClr val="000000"/>
                </a:solidFill>
              </a:defRPr>
            </a:pPr>
            <a:r>
              <a:rPr lang="fr-FR" dirty="0"/>
              <a:t> </a:t>
            </a:r>
            <a:endParaRPr lang="LID4096" dirty="0"/>
          </a:p>
        </p:txBody>
      </p:sp>
      <p:sp>
        <p:nvSpPr>
          <p:cNvPr id="10" name="ZoneTexte 9">
            <a:extLst>
              <a:ext uri="{FF2B5EF4-FFF2-40B4-BE49-F238E27FC236}">
                <a16:creationId xmlns:a16="http://schemas.microsoft.com/office/drawing/2014/main" id="{27C368BC-F753-46D2-9582-CCC22652861E}"/>
              </a:ext>
            </a:extLst>
          </p:cNvPr>
          <p:cNvSpPr txBox="1"/>
          <p:nvPr/>
        </p:nvSpPr>
        <p:spPr>
          <a:xfrm>
            <a:off x="991311" y="1312517"/>
            <a:ext cx="3279228" cy="369332"/>
          </a:xfrm>
          <a:prstGeom prst="rect">
            <a:avLst/>
          </a:prstGeom>
          <a:noFill/>
        </p:spPr>
        <p:txBody>
          <a:bodyPr wrap="square" rtlCol="0">
            <a:spAutoFit/>
          </a:bodyPr>
          <a:lstStyle/>
          <a:p>
            <a:r>
              <a:rPr lang="fr-FR" u="sng" dirty="0"/>
              <a:t>Service à vaisselle du labo :</a:t>
            </a:r>
            <a:endParaRPr lang="LID4096" u="sng" dirty="0"/>
          </a:p>
        </p:txBody>
      </p:sp>
    </p:spTree>
    <p:extLst>
      <p:ext uri="{BB962C8B-B14F-4D97-AF65-F5344CB8AC3E}">
        <p14:creationId xmlns:p14="http://schemas.microsoft.com/office/powerpoint/2010/main" val="259733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558042" cy="461665"/>
          </a:xfrm>
          <a:prstGeom prst="rect">
            <a:avLst/>
          </a:prstGeom>
          <a:noFill/>
        </p:spPr>
        <p:txBody>
          <a:bodyPr wrap="square" rtlCol="0">
            <a:spAutoFit/>
          </a:bodyPr>
          <a:lstStyle/>
          <a:p>
            <a:r>
              <a:rPr lang="fr-FR" sz="2400" dirty="0">
                <a:latin typeface="Algerian" panose="04020705040A02060702" pitchFamily="82" charset="0"/>
              </a:rPr>
              <a:t>Axe mobilités douces – trajets pendulaires</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11" name="ZoneTexte 10">
            <a:extLst>
              <a:ext uri="{FF2B5EF4-FFF2-40B4-BE49-F238E27FC236}">
                <a16:creationId xmlns:a16="http://schemas.microsoft.com/office/drawing/2014/main" id="{483780B3-FF42-4201-A976-41AB390177CA}"/>
              </a:ext>
            </a:extLst>
          </p:cNvPr>
          <p:cNvSpPr txBox="1"/>
          <p:nvPr/>
        </p:nvSpPr>
        <p:spPr>
          <a:xfrm>
            <a:off x="1014950" y="1452810"/>
            <a:ext cx="10702567" cy="2862322"/>
          </a:xfrm>
          <a:prstGeom prst="rect">
            <a:avLst/>
          </a:prstGeom>
          <a:noFill/>
        </p:spPr>
        <p:txBody>
          <a:bodyPr wrap="square" rtlCol="0">
            <a:spAutoFit/>
          </a:bodyPr>
          <a:lstStyle/>
          <a:p>
            <a:pPr algn="just"/>
            <a:r>
              <a:rPr lang="fr-FR" dirty="0"/>
              <a:t>Sondage vélo lancé mi-mai par Loïc </a:t>
            </a:r>
            <a:r>
              <a:rPr lang="fr-FR" dirty="0" err="1"/>
              <a:t>Maurin</a:t>
            </a:r>
            <a:r>
              <a:rPr lang="fr-FR" dirty="0"/>
              <a:t> </a:t>
            </a:r>
            <a:r>
              <a:rPr lang="fr-FR" dirty="0">
                <a:sym typeface="Wingdings" panose="05000000000000000000" pitchFamily="2" charset="2"/>
              </a:rPr>
              <a:t> résultats ici : </a:t>
            </a:r>
            <a:r>
              <a:rPr lang="fr-FR" dirty="0">
                <a:sym typeface="Wingdings" panose="05000000000000000000" pitchFamily="2" charset="2"/>
                <a:hlinkClick r:id="rId3"/>
              </a:rPr>
              <a:t>https://lmaurin.io.ias.u-psud.fr/sondage-velo/</a:t>
            </a:r>
            <a:endParaRPr lang="fr-FR" dirty="0">
              <a:sym typeface="Wingdings" panose="05000000000000000000" pitchFamily="2" charset="2"/>
            </a:endParaRPr>
          </a:p>
          <a:p>
            <a:pPr algn="just"/>
            <a:endParaRPr lang="fr-FR" dirty="0"/>
          </a:p>
          <a:p>
            <a:pPr algn="just"/>
            <a:r>
              <a:rPr lang="fr-FR" b="1" dirty="0"/>
              <a:t>Trajets domicile-travail</a:t>
            </a:r>
          </a:p>
          <a:p>
            <a:pPr algn="just"/>
            <a:r>
              <a:rPr lang="fr-FR" dirty="0"/>
              <a:t>	&gt;&gt;   47 </a:t>
            </a:r>
            <a:r>
              <a:rPr lang="fr-FR" dirty="0" err="1"/>
              <a:t>participant·es</a:t>
            </a:r>
            <a:endParaRPr lang="fr-FR" dirty="0"/>
          </a:p>
          <a:p>
            <a:pPr algn="just"/>
            <a:r>
              <a:rPr lang="fr-FR" dirty="0"/>
              <a:t>	&gt;&gt;   15 personnes indiquent venir régulièrement en vélo, 1 en moto</a:t>
            </a:r>
          </a:p>
          <a:p>
            <a:pPr algn="just"/>
            <a:r>
              <a:rPr lang="fr-FR" dirty="0"/>
              <a:t>	&gt;&gt; 10 ne sont pas satisfaites de l’endroit où elles stationnent leur vélo (dans les bureaux, 	emplacements non-sécurisés ou sans abris)</a:t>
            </a:r>
          </a:p>
          <a:p>
            <a:pPr algn="just"/>
            <a:r>
              <a:rPr lang="fr-FR" dirty="0"/>
              <a:t>	&gt;&gt;   31 personnes déclarent envisageable de faire leur trajet domicile-travail à vélo</a:t>
            </a:r>
          </a:p>
          <a:p>
            <a:pPr algn="just"/>
            <a:r>
              <a:rPr lang="fr-FR" dirty="0"/>
              <a:t>	</a:t>
            </a:r>
          </a:p>
          <a:p>
            <a:pPr algn="just"/>
            <a:endParaRPr lang="fr-FR" dirty="0"/>
          </a:p>
        </p:txBody>
      </p:sp>
      <p:grpSp>
        <p:nvGrpSpPr>
          <p:cNvPr id="7" name="Groupe 6">
            <a:extLst>
              <a:ext uri="{FF2B5EF4-FFF2-40B4-BE49-F238E27FC236}">
                <a16:creationId xmlns:a16="http://schemas.microsoft.com/office/drawing/2014/main" id="{A3B11A8B-3891-4937-BFF9-324FBB237262}"/>
              </a:ext>
            </a:extLst>
          </p:cNvPr>
          <p:cNvGrpSpPr/>
          <p:nvPr/>
        </p:nvGrpSpPr>
        <p:grpSpPr>
          <a:xfrm>
            <a:off x="10633427" y="105717"/>
            <a:ext cx="1404011" cy="1383332"/>
            <a:chOff x="5762178" y="4074961"/>
            <a:chExt cx="1333830" cy="1314185"/>
          </a:xfrm>
        </p:grpSpPr>
        <p:sp>
          <p:nvSpPr>
            <p:cNvPr id="12" name="Ellipse 11">
              <a:extLst>
                <a:ext uri="{FF2B5EF4-FFF2-40B4-BE49-F238E27FC236}">
                  <a16:creationId xmlns:a16="http://schemas.microsoft.com/office/drawing/2014/main" id="{CB02AE56-C90F-4008-8371-C934E79EEC6B}"/>
                </a:ext>
              </a:extLst>
            </p:cNvPr>
            <p:cNvSpPr/>
            <p:nvPr/>
          </p:nvSpPr>
          <p:spPr>
            <a:xfrm>
              <a:off x="5767492" y="4075263"/>
              <a:ext cx="1328516" cy="1313883"/>
            </a:xfrm>
            <a:prstGeom prst="ellipse">
              <a:avLst/>
            </a:prstGeom>
            <a:solidFill>
              <a:srgbClr val="C2B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3BC1BEED-CC9D-4A9A-914F-1EAAF66DD2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3" t="11093" r="-1573" b="-9992"/>
            <a:stretch/>
          </p:blipFill>
          <p:spPr>
            <a:xfrm>
              <a:off x="5762178" y="4074961"/>
              <a:ext cx="1328516" cy="1313883"/>
            </a:xfrm>
            <a:prstGeom prst="ellipse">
              <a:avLst/>
            </a:prstGeom>
            <a:ln w="63500" cap="rnd">
              <a:noFill/>
            </a:ln>
            <a:effectLst/>
          </p:spPr>
        </p:pic>
      </p:grpSp>
      <p:pic>
        <p:nvPicPr>
          <p:cNvPr id="2" name="Image 1">
            <a:extLst>
              <a:ext uri="{FF2B5EF4-FFF2-40B4-BE49-F238E27FC236}">
                <a16:creationId xmlns:a16="http://schemas.microsoft.com/office/drawing/2014/main" id="{966F45B9-E5B9-4CF4-80E6-57A52C8F28FC}"/>
              </a:ext>
            </a:extLst>
          </p:cNvPr>
          <p:cNvPicPr>
            <a:picLocks noChangeAspect="1"/>
          </p:cNvPicPr>
          <p:nvPr/>
        </p:nvPicPr>
        <p:blipFill>
          <a:blip r:embed="rId5"/>
          <a:stretch>
            <a:fillRect/>
          </a:stretch>
        </p:blipFill>
        <p:spPr>
          <a:xfrm>
            <a:off x="6378387" y="3988105"/>
            <a:ext cx="5493921" cy="2533655"/>
          </a:xfrm>
          <a:prstGeom prst="rect">
            <a:avLst/>
          </a:prstGeom>
          <a:ln>
            <a:solidFill>
              <a:schemeClr val="bg2">
                <a:lumMod val="10000"/>
              </a:schemeClr>
            </a:solidFill>
          </a:ln>
        </p:spPr>
      </p:pic>
      <p:pic>
        <p:nvPicPr>
          <p:cNvPr id="16" name="Image 15">
            <a:extLst>
              <a:ext uri="{FF2B5EF4-FFF2-40B4-BE49-F238E27FC236}">
                <a16:creationId xmlns:a16="http://schemas.microsoft.com/office/drawing/2014/main" id="{45A8E158-28EF-443C-8F64-1D1620C54BE4}"/>
              </a:ext>
            </a:extLst>
          </p:cNvPr>
          <p:cNvPicPr>
            <a:picLocks noChangeAspect="1"/>
          </p:cNvPicPr>
          <p:nvPr/>
        </p:nvPicPr>
        <p:blipFill>
          <a:blip r:embed="rId6"/>
          <a:stretch>
            <a:fillRect/>
          </a:stretch>
        </p:blipFill>
        <p:spPr>
          <a:xfrm>
            <a:off x="188258" y="3913110"/>
            <a:ext cx="4969319" cy="1748797"/>
          </a:xfrm>
          <a:prstGeom prst="rect">
            <a:avLst/>
          </a:prstGeom>
          <a:ln>
            <a:solidFill>
              <a:schemeClr val="bg2">
                <a:lumMod val="10000"/>
              </a:schemeClr>
            </a:solidFill>
          </a:ln>
        </p:spPr>
      </p:pic>
      <p:pic>
        <p:nvPicPr>
          <p:cNvPr id="17" name="Image 16">
            <a:extLst>
              <a:ext uri="{FF2B5EF4-FFF2-40B4-BE49-F238E27FC236}">
                <a16:creationId xmlns:a16="http://schemas.microsoft.com/office/drawing/2014/main" id="{09123865-9CC4-4332-A632-45EEDEDD407B}"/>
              </a:ext>
            </a:extLst>
          </p:cNvPr>
          <p:cNvPicPr>
            <a:picLocks noChangeAspect="1"/>
          </p:cNvPicPr>
          <p:nvPr/>
        </p:nvPicPr>
        <p:blipFill>
          <a:blip r:embed="rId7"/>
          <a:stretch>
            <a:fillRect/>
          </a:stretch>
        </p:blipFill>
        <p:spPr>
          <a:xfrm>
            <a:off x="3468448" y="4595014"/>
            <a:ext cx="4599069" cy="2133785"/>
          </a:xfrm>
          <a:prstGeom prst="rect">
            <a:avLst/>
          </a:prstGeom>
          <a:ln>
            <a:solidFill>
              <a:schemeClr val="bg2">
                <a:lumMod val="10000"/>
              </a:schemeClr>
            </a:solidFill>
          </a:ln>
        </p:spPr>
      </p:pic>
      <p:sp>
        <p:nvSpPr>
          <p:cNvPr id="3" name="Espace réservé du numéro de diapositive 2">
            <a:extLst>
              <a:ext uri="{FF2B5EF4-FFF2-40B4-BE49-F238E27FC236}">
                <a16:creationId xmlns:a16="http://schemas.microsoft.com/office/drawing/2014/main" id="{2AF169C8-BDC5-482F-A6D8-8E5C38DD9672}"/>
              </a:ext>
            </a:extLst>
          </p:cNvPr>
          <p:cNvSpPr>
            <a:spLocks noGrp="1"/>
          </p:cNvSpPr>
          <p:nvPr>
            <p:ph type="sldNum" sz="quarter" idx="12"/>
          </p:nvPr>
        </p:nvSpPr>
        <p:spPr/>
        <p:txBody>
          <a:bodyPr/>
          <a:lstStyle/>
          <a:p>
            <a:fld id="{87EC71AA-6F2E-4735-883D-1E44C60CBB28}" type="slidenum">
              <a:rPr lang="en-US" smtClean="0"/>
              <a:t>5</a:t>
            </a:fld>
            <a:endParaRPr lang="en-US"/>
          </a:p>
        </p:txBody>
      </p:sp>
    </p:spTree>
    <p:extLst>
      <p:ext uri="{BB962C8B-B14F-4D97-AF65-F5344CB8AC3E}">
        <p14:creationId xmlns:p14="http://schemas.microsoft.com/office/powerpoint/2010/main" val="57490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558042" cy="461665"/>
          </a:xfrm>
          <a:prstGeom prst="rect">
            <a:avLst/>
          </a:prstGeom>
          <a:noFill/>
        </p:spPr>
        <p:txBody>
          <a:bodyPr wrap="square" rtlCol="0">
            <a:spAutoFit/>
          </a:bodyPr>
          <a:lstStyle/>
          <a:p>
            <a:r>
              <a:rPr lang="fr-FR" sz="2400" dirty="0">
                <a:latin typeface="Algerian" panose="04020705040A02060702" pitchFamily="82" charset="0"/>
              </a:rPr>
              <a:t>Axe mobilités douces – Vélos de service</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11" name="ZoneTexte 10">
            <a:extLst>
              <a:ext uri="{FF2B5EF4-FFF2-40B4-BE49-F238E27FC236}">
                <a16:creationId xmlns:a16="http://schemas.microsoft.com/office/drawing/2014/main" id="{483780B3-FF42-4201-A976-41AB390177CA}"/>
              </a:ext>
            </a:extLst>
          </p:cNvPr>
          <p:cNvSpPr txBox="1"/>
          <p:nvPr/>
        </p:nvSpPr>
        <p:spPr>
          <a:xfrm>
            <a:off x="1014950" y="1452810"/>
            <a:ext cx="10702567" cy="2031325"/>
          </a:xfrm>
          <a:prstGeom prst="rect">
            <a:avLst/>
          </a:prstGeom>
          <a:noFill/>
        </p:spPr>
        <p:txBody>
          <a:bodyPr wrap="square" rtlCol="0">
            <a:spAutoFit/>
          </a:bodyPr>
          <a:lstStyle/>
          <a:p>
            <a:pPr algn="just"/>
            <a:r>
              <a:rPr lang="fr-FR" dirty="0"/>
              <a:t>Sondage vélo lancé mi-mai par Loïc </a:t>
            </a:r>
            <a:r>
              <a:rPr lang="fr-FR" dirty="0" err="1"/>
              <a:t>Maurin</a:t>
            </a:r>
            <a:r>
              <a:rPr lang="fr-FR" dirty="0"/>
              <a:t> </a:t>
            </a:r>
            <a:r>
              <a:rPr lang="fr-FR" dirty="0">
                <a:sym typeface="Wingdings" panose="05000000000000000000" pitchFamily="2" charset="2"/>
              </a:rPr>
              <a:t> résultats ici : </a:t>
            </a:r>
            <a:r>
              <a:rPr lang="fr-FR" dirty="0">
                <a:sym typeface="Wingdings" panose="05000000000000000000" pitchFamily="2" charset="2"/>
                <a:hlinkClick r:id="rId3"/>
              </a:rPr>
              <a:t>https://lmaurin.io.ias.u-psud.fr/sondage-velo/</a:t>
            </a:r>
            <a:endParaRPr lang="fr-FR" dirty="0">
              <a:sym typeface="Wingdings" panose="05000000000000000000" pitchFamily="2" charset="2"/>
            </a:endParaRPr>
          </a:p>
          <a:p>
            <a:pPr algn="just"/>
            <a:endParaRPr lang="fr-FR" dirty="0"/>
          </a:p>
          <a:p>
            <a:pPr algn="just"/>
            <a:r>
              <a:rPr lang="fr-FR" b="1" dirty="0"/>
              <a:t>Vélos de services</a:t>
            </a:r>
          </a:p>
          <a:p>
            <a:pPr algn="just"/>
            <a:r>
              <a:rPr lang="fr-FR" dirty="0"/>
              <a:t>	&gt;&gt;   24 personnes ont exprimées leur intérêt pour un VAE de service</a:t>
            </a:r>
          </a:p>
          <a:p>
            <a:pPr algn="just"/>
            <a:r>
              <a:rPr lang="fr-FR" dirty="0"/>
              <a:t>	&gt;&gt;   8 personnes ont exprimées leur intérêt pour un VAE cargo de service</a:t>
            </a:r>
          </a:p>
          <a:p>
            <a:pPr algn="just"/>
            <a:r>
              <a:rPr lang="fr-FR" dirty="0"/>
              <a:t>		</a:t>
            </a:r>
          </a:p>
          <a:p>
            <a:pPr algn="just"/>
            <a:endParaRPr lang="fr-FR" dirty="0"/>
          </a:p>
        </p:txBody>
      </p:sp>
      <p:grpSp>
        <p:nvGrpSpPr>
          <p:cNvPr id="7" name="Groupe 6">
            <a:extLst>
              <a:ext uri="{FF2B5EF4-FFF2-40B4-BE49-F238E27FC236}">
                <a16:creationId xmlns:a16="http://schemas.microsoft.com/office/drawing/2014/main" id="{A3B11A8B-3891-4937-BFF9-324FBB237262}"/>
              </a:ext>
            </a:extLst>
          </p:cNvPr>
          <p:cNvGrpSpPr/>
          <p:nvPr/>
        </p:nvGrpSpPr>
        <p:grpSpPr>
          <a:xfrm>
            <a:off x="10633427" y="105717"/>
            <a:ext cx="1404011" cy="1383332"/>
            <a:chOff x="5762178" y="4074961"/>
            <a:chExt cx="1333830" cy="1314185"/>
          </a:xfrm>
        </p:grpSpPr>
        <p:sp>
          <p:nvSpPr>
            <p:cNvPr id="12" name="Ellipse 11">
              <a:extLst>
                <a:ext uri="{FF2B5EF4-FFF2-40B4-BE49-F238E27FC236}">
                  <a16:creationId xmlns:a16="http://schemas.microsoft.com/office/drawing/2014/main" id="{CB02AE56-C90F-4008-8371-C934E79EEC6B}"/>
                </a:ext>
              </a:extLst>
            </p:cNvPr>
            <p:cNvSpPr/>
            <p:nvPr/>
          </p:nvSpPr>
          <p:spPr>
            <a:xfrm>
              <a:off x="5767492" y="4075263"/>
              <a:ext cx="1328516" cy="1313883"/>
            </a:xfrm>
            <a:prstGeom prst="ellipse">
              <a:avLst/>
            </a:prstGeom>
            <a:solidFill>
              <a:srgbClr val="C2B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3BC1BEED-CC9D-4A9A-914F-1EAAF66DD2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3" t="11093" r="-1573" b="-9992"/>
            <a:stretch/>
          </p:blipFill>
          <p:spPr>
            <a:xfrm>
              <a:off x="5762178" y="4074961"/>
              <a:ext cx="1328516" cy="1313883"/>
            </a:xfrm>
            <a:prstGeom prst="ellipse">
              <a:avLst/>
            </a:prstGeom>
            <a:ln w="63500" cap="rnd">
              <a:noFill/>
            </a:ln>
            <a:effectLst/>
          </p:spPr>
        </p:pic>
      </p:grpSp>
      <p:pic>
        <p:nvPicPr>
          <p:cNvPr id="5" name="Image 4">
            <a:extLst>
              <a:ext uri="{FF2B5EF4-FFF2-40B4-BE49-F238E27FC236}">
                <a16:creationId xmlns:a16="http://schemas.microsoft.com/office/drawing/2014/main" id="{C972FA24-A8FE-4B9E-BE3E-48A02CEF8ED7}"/>
              </a:ext>
            </a:extLst>
          </p:cNvPr>
          <p:cNvPicPr>
            <a:picLocks noChangeAspect="1"/>
          </p:cNvPicPr>
          <p:nvPr/>
        </p:nvPicPr>
        <p:blipFill>
          <a:blip r:embed="rId5"/>
          <a:stretch>
            <a:fillRect/>
          </a:stretch>
        </p:blipFill>
        <p:spPr>
          <a:xfrm>
            <a:off x="7118311" y="3312932"/>
            <a:ext cx="4194336" cy="3107389"/>
          </a:xfrm>
          <a:prstGeom prst="rect">
            <a:avLst/>
          </a:prstGeom>
          <a:ln>
            <a:solidFill>
              <a:schemeClr val="bg2">
                <a:lumMod val="10000"/>
              </a:schemeClr>
            </a:solidFill>
          </a:ln>
        </p:spPr>
      </p:pic>
      <p:grpSp>
        <p:nvGrpSpPr>
          <p:cNvPr id="10" name="Groupe 9">
            <a:extLst>
              <a:ext uri="{FF2B5EF4-FFF2-40B4-BE49-F238E27FC236}">
                <a16:creationId xmlns:a16="http://schemas.microsoft.com/office/drawing/2014/main" id="{6ABB103A-A472-4486-B3B6-CD161FBD1E53}"/>
              </a:ext>
            </a:extLst>
          </p:cNvPr>
          <p:cNvGrpSpPr/>
          <p:nvPr/>
        </p:nvGrpSpPr>
        <p:grpSpPr>
          <a:xfrm>
            <a:off x="1169858" y="3312932"/>
            <a:ext cx="4778595" cy="3035956"/>
            <a:chOff x="407858" y="3396618"/>
            <a:chExt cx="4778595" cy="3035956"/>
          </a:xfrm>
        </p:grpSpPr>
        <p:pic>
          <p:nvPicPr>
            <p:cNvPr id="3" name="Image 2">
              <a:extLst>
                <a:ext uri="{FF2B5EF4-FFF2-40B4-BE49-F238E27FC236}">
                  <a16:creationId xmlns:a16="http://schemas.microsoft.com/office/drawing/2014/main" id="{940ED3CC-8DFC-4498-912D-2C3F7F0B1B60}"/>
                </a:ext>
              </a:extLst>
            </p:cNvPr>
            <p:cNvPicPr>
              <a:picLocks noChangeAspect="1"/>
            </p:cNvPicPr>
            <p:nvPr/>
          </p:nvPicPr>
          <p:blipFill>
            <a:blip r:embed="rId6"/>
            <a:stretch>
              <a:fillRect/>
            </a:stretch>
          </p:blipFill>
          <p:spPr>
            <a:xfrm>
              <a:off x="407858" y="3396618"/>
              <a:ext cx="4778595" cy="3035956"/>
            </a:xfrm>
            <a:prstGeom prst="rect">
              <a:avLst/>
            </a:prstGeom>
            <a:ln>
              <a:solidFill>
                <a:schemeClr val="bg2">
                  <a:lumMod val="10000"/>
                </a:schemeClr>
              </a:solidFill>
            </a:ln>
          </p:spPr>
        </p:pic>
        <p:sp>
          <p:nvSpPr>
            <p:cNvPr id="6" name="ZoneTexte 5">
              <a:extLst>
                <a:ext uri="{FF2B5EF4-FFF2-40B4-BE49-F238E27FC236}">
                  <a16:creationId xmlns:a16="http://schemas.microsoft.com/office/drawing/2014/main" id="{FCEE349F-02C6-4818-89D0-EF4EB1EB5EEA}"/>
                </a:ext>
              </a:extLst>
            </p:cNvPr>
            <p:cNvSpPr txBox="1"/>
            <p:nvPr/>
          </p:nvSpPr>
          <p:spPr>
            <a:xfrm>
              <a:off x="3765176" y="5104777"/>
              <a:ext cx="1039906" cy="646331"/>
            </a:xfrm>
            <a:prstGeom prst="rect">
              <a:avLst/>
            </a:prstGeom>
            <a:noFill/>
            <a:ln>
              <a:solidFill>
                <a:schemeClr val="bg2">
                  <a:lumMod val="10000"/>
                </a:schemeClr>
              </a:solidFill>
            </a:ln>
          </p:spPr>
          <p:txBody>
            <a:bodyPr wrap="square" rtlCol="0">
              <a:spAutoFit/>
            </a:bodyPr>
            <a:lstStyle/>
            <a:p>
              <a:pPr algn="ctr"/>
              <a:r>
                <a:rPr lang="fr-FR" dirty="0"/>
                <a:t>VAE de service</a:t>
              </a:r>
              <a:endParaRPr lang="LID4096" dirty="0"/>
            </a:p>
          </p:txBody>
        </p:sp>
      </p:grpSp>
      <p:sp>
        <p:nvSpPr>
          <p:cNvPr id="15" name="ZoneTexte 14">
            <a:extLst>
              <a:ext uri="{FF2B5EF4-FFF2-40B4-BE49-F238E27FC236}">
                <a16:creationId xmlns:a16="http://schemas.microsoft.com/office/drawing/2014/main" id="{29D5D7C9-B4FC-4690-86AC-0F0BE22E0C51}"/>
              </a:ext>
            </a:extLst>
          </p:cNvPr>
          <p:cNvSpPr txBox="1"/>
          <p:nvPr/>
        </p:nvSpPr>
        <p:spPr>
          <a:xfrm>
            <a:off x="10272741" y="5496991"/>
            <a:ext cx="1039906" cy="923330"/>
          </a:xfrm>
          <a:prstGeom prst="rect">
            <a:avLst/>
          </a:prstGeom>
          <a:noFill/>
          <a:ln>
            <a:solidFill>
              <a:schemeClr val="bg2">
                <a:lumMod val="10000"/>
              </a:schemeClr>
            </a:solidFill>
          </a:ln>
        </p:spPr>
        <p:txBody>
          <a:bodyPr wrap="square" rtlCol="0">
            <a:spAutoFit/>
          </a:bodyPr>
          <a:lstStyle/>
          <a:p>
            <a:pPr algn="ctr"/>
            <a:r>
              <a:rPr lang="fr-FR" dirty="0"/>
              <a:t>VAE cargo de service</a:t>
            </a:r>
            <a:endParaRPr lang="LID4096" dirty="0"/>
          </a:p>
        </p:txBody>
      </p:sp>
      <p:sp>
        <p:nvSpPr>
          <p:cNvPr id="2" name="Espace réservé du numéro de diapositive 1">
            <a:extLst>
              <a:ext uri="{FF2B5EF4-FFF2-40B4-BE49-F238E27FC236}">
                <a16:creationId xmlns:a16="http://schemas.microsoft.com/office/drawing/2014/main" id="{897C234B-A612-4F2F-91C8-6BB82D60D863}"/>
              </a:ext>
            </a:extLst>
          </p:cNvPr>
          <p:cNvSpPr>
            <a:spLocks noGrp="1"/>
          </p:cNvSpPr>
          <p:nvPr>
            <p:ph type="sldNum" sz="quarter" idx="12"/>
          </p:nvPr>
        </p:nvSpPr>
        <p:spPr/>
        <p:txBody>
          <a:bodyPr/>
          <a:lstStyle/>
          <a:p>
            <a:fld id="{87EC71AA-6F2E-4735-883D-1E44C60CBB28}" type="slidenum">
              <a:rPr lang="en-US" smtClean="0"/>
              <a:t>6</a:t>
            </a:fld>
            <a:endParaRPr lang="en-US"/>
          </a:p>
        </p:txBody>
      </p:sp>
    </p:spTree>
    <p:extLst>
      <p:ext uri="{BB962C8B-B14F-4D97-AF65-F5344CB8AC3E}">
        <p14:creationId xmlns:p14="http://schemas.microsoft.com/office/powerpoint/2010/main" val="116470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558042" cy="461665"/>
          </a:xfrm>
          <a:prstGeom prst="rect">
            <a:avLst/>
          </a:prstGeom>
          <a:noFill/>
        </p:spPr>
        <p:txBody>
          <a:bodyPr wrap="square" rtlCol="0">
            <a:spAutoFit/>
          </a:bodyPr>
          <a:lstStyle/>
          <a:p>
            <a:r>
              <a:rPr lang="fr-FR" sz="2400" dirty="0">
                <a:latin typeface="Algerian" panose="04020705040A02060702" pitchFamily="82" charset="0"/>
              </a:rPr>
              <a:t>Axe mobilités douces – Et l’abris?</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11" name="ZoneTexte 10">
            <a:extLst>
              <a:ext uri="{FF2B5EF4-FFF2-40B4-BE49-F238E27FC236}">
                <a16:creationId xmlns:a16="http://schemas.microsoft.com/office/drawing/2014/main" id="{483780B3-FF42-4201-A976-41AB390177CA}"/>
              </a:ext>
            </a:extLst>
          </p:cNvPr>
          <p:cNvSpPr txBox="1"/>
          <p:nvPr/>
        </p:nvSpPr>
        <p:spPr>
          <a:xfrm>
            <a:off x="991311" y="2026551"/>
            <a:ext cx="10702567" cy="369332"/>
          </a:xfrm>
          <a:prstGeom prst="rect">
            <a:avLst/>
          </a:prstGeom>
          <a:noFill/>
        </p:spPr>
        <p:txBody>
          <a:bodyPr wrap="square" rtlCol="0">
            <a:spAutoFit/>
          </a:bodyPr>
          <a:lstStyle/>
          <a:p>
            <a:pPr algn="just"/>
            <a:r>
              <a:rPr lang="fr-FR" dirty="0"/>
              <a:t>Possibilité d’utiliser l’espace dédié au tank azote près du 121? (</a:t>
            </a:r>
            <a:r>
              <a:rPr lang="en-001" b="1" dirty="0"/>
              <a:t>≃</a:t>
            </a:r>
            <a:r>
              <a:rPr lang="fr-FR" b="1" dirty="0"/>
              <a:t> </a:t>
            </a:r>
            <a:r>
              <a:rPr lang="fr-FR" dirty="0"/>
              <a:t>5 vélos) </a:t>
            </a:r>
            <a:endParaRPr lang="fr-FR" dirty="0">
              <a:sym typeface="Wingdings" panose="05000000000000000000" pitchFamily="2" charset="2"/>
            </a:endParaRPr>
          </a:p>
        </p:txBody>
      </p:sp>
      <p:grpSp>
        <p:nvGrpSpPr>
          <p:cNvPr id="7" name="Groupe 6">
            <a:extLst>
              <a:ext uri="{FF2B5EF4-FFF2-40B4-BE49-F238E27FC236}">
                <a16:creationId xmlns:a16="http://schemas.microsoft.com/office/drawing/2014/main" id="{A3B11A8B-3891-4937-BFF9-324FBB237262}"/>
              </a:ext>
            </a:extLst>
          </p:cNvPr>
          <p:cNvGrpSpPr/>
          <p:nvPr/>
        </p:nvGrpSpPr>
        <p:grpSpPr>
          <a:xfrm>
            <a:off x="10633427" y="105717"/>
            <a:ext cx="1404011" cy="1383332"/>
            <a:chOff x="5762178" y="4074961"/>
            <a:chExt cx="1333830" cy="1314185"/>
          </a:xfrm>
        </p:grpSpPr>
        <p:sp>
          <p:nvSpPr>
            <p:cNvPr id="12" name="Ellipse 11">
              <a:extLst>
                <a:ext uri="{FF2B5EF4-FFF2-40B4-BE49-F238E27FC236}">
                  <a16:creationId xmlns:a16="http://schemas.microsoft.com/office/drawing/2014/main" id="{CB02AE56-C90F-4008-8371-C934E79EEC6B}"/>
                </a:ext>
              </a:extLst>
            </p:cNvPr>
            <p:cNvSpPr/>
            <p:nvPr/>
          </p:nvSpPr>
          <p:spPr>
            <a:xfrm>
              <a:off x="5767492" y="4075263"/>
              <a:ext cx="1328516" cy="1313883"/>
            </a:xfrm>
            <a:prstGeom prst="ellipse">
              <a:avLst/>
            </a:prstGeom>
            <a:solidFill>
              <a:srgbClr val="C2B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3BC1BEED-CC9D-4A9A-914F-1EAAF66DD2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3" t="11093" r="-1573" b="-9992"/>
            <a:stretch/>
          </p:blipFill>
          <p:spPr>
            <a:xfrm>
              <a:off x="5762178" y="4074961"/>
              <a:ext cx="1328516" cy="1313883"/>
            </a:xfrm>
            <a:prstGeom prst="ellipse">
              <a:avLst/>
            </a:prstGeom>
            <a:ln w="63500" cap="rnd">
              <a:noFill/>
            </a:ln>
            <a:effectLst/>
          </p:spPr>
        </p:pic>
      </p:grpSp>
      <p:pic>
        <p:nvPicPr>
          <p:cNvPr id="16" name="Image 15">
            <a:extLst>
              <a:ext uri="{FF2B5EF4-FFF2-40B4-BE49-F238E27FC236}">
                <a16:creationId xmlns:a16="http://schemas.microsoft.com/office/drawing/2014/main" id="{4F2AE9EA-AD77-4855-A7DF-C295F74A9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789" y="2912441"/>
            <a:ext cx="1543050" cy="3429000"/>
          </a:xfrm>
          <a:prstGeom prst="rect">
            <a:avLst/>
          </a:prstGeom>
        </p:spPr>
      </p:pic>
      <p:pic>
        <p:nvPicPr>
          <p:cNvPr id="18" name="Image 17">
            <a:extLst>
              <a:ext uri="{FF2B5EF4-FFF2-40B4-BE49-F238E27FC236}">
                <a16:creationId xmlns:a16="http://schemas.microsoft.com/office/drawing/2014/main" id="{1285817F-1D2C-49C7-8B11-F413738FCD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728" y="2936899"/>
            <a:ext cx="3905250" cy="3495675"/>
          </a:xfrm>
          <a:prstGeom prst="rect">
            <a:avLst/>
          </a:prstGeom>
        </p:spPr>
      </p:pic>
      <p:sp>
        <p:nvSpPr>
          <p:cNvPr id="2" name="Espace réservé du numéro de diapositive 1">
            <a:extLst>
              <a:ext uri="{FF2B5EF4-FFF2-40B4-BE49-F238E27FC236}">
                <a16:creationId xmlns:a16="http://schemas.microsoft.com/office/drawing/2014/main" id="{FE03F32F-DD76-4C3F-A4EF-D6524214B416}"/>
              </a:ext>
            </a:extLst>
          </p:cNvPr>
          <p:cNvSpPr>
            <a:spLocks noGrp="1"/>
          </p:cNvSpPr>
          <p:nvPr>
            <p:ph type="sldNum" sz="quarter" idx="12"/>
          </p:nvPr>
        </p:nvSpPr>
        <p:spPr/>
        <p:txBody>
          <a:bodyPr/>
          <a:lstStyle/>
          <a:p>
            <a:fld id="{87EC71AA-6F2E-4735-883D-1E44C60CBB28}" type="slidenum">
              <a:rPr lang="en-US" smtClean="0"/>
              <a:t>7</a:t>
            </a:fld>
            <a:endParaRPr lang="en-US"/>
          </a:p>
        </p:txBody>
      </p:sp>
    </p:spTree>
    <p:extLst>
      <p:ext uri="{BB962C8B-B14F-4D97-AF65-F5344CB8AC3E}">
        <p14:creationId xmlns:p14="http://schemas.microsoft.com/office/powerpoint/2010/main" val="116674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6314924" cy="461665"/>
          </a:xfrm>
          <a:prstGeom prst="rect">
            <a:avLst/>
          </a:prstGeom>
          <a:noFill/>
        </p:spPr>
        <p:txBody>
          <a:bodyPr wrap="square" rtlCol="0">
            <a:spAutoFit/>
          </a:bodyPr>
          <a:lstStyle/>
          <a:p>
            <a:r>
              <a:rPr lang="fr-FR" sz="2400" dirty="0">
                <a:latin typeface="Algerian" panose="04020705040A02060702" pitchFamily="82" charset="0"/>
              </a:rPr>
              <a:t>Bilan de Gaz A effet de serre (BGES)</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pic>
        <p:nvPicPr>
          <p:cNvPr id="3" name="Image 2">
            <a:extLst>
              <a:ext uri="{FF2B5EF4-FFF2-40B4-BE49-F238E27FC236}">
                <a16:creationId xmlns:a16="http://schemas.microsoft.com/office/drawing/2014/main" id="{5F2B0588-07A0-4565-80E9-391CEF4A2A42}"/>
              </a:ext>
            </a:extLst>
          </p:cNvPr>
          <p:cNvPicPr>
            <a:picLocks noChangeAspect="1"/>
          </p:cNvPicPr>
          <p:nvPr/>
        </p:nvPicPr>
        <p:blipFill>
          <a:blip r:embed="rId3"/>
          <a:stretch>
            <a:fillRect/>
          </a:stretch>
        </p:blipFill>
        <p:spPr>
          <a:xfrm>
            <a:off x="1734916" y="1312517"/>
            <a:ext cx="8743950" cy="4667250"/>
          </a:xfrm>
          <a:prstGeom prst="rect">
            <a:avLst/>
          </a:prstGeom>
        </p:spPr>
      </p:pic>
      <p:graphicFrame>
        <p:nvGraphicFramePr>
          <p:cNvPr id="2" name="Tableau 1">
            <a:extLst>
              <a:ext uri="{FF2B5EF4-FFF2-40B4-BE49-F238E27FC236}">
                <a16:creationId xmlns:a16="http://schemas.microsoft.com/office/drawing/2014/main" id="{941EF650-DF30-4014-B45D-69328F4CEF00}"/>
              </a:ext>
            </a:extLst>
          </p:cNvPr>
          <p:cNvGraphicFramePr>
            <a:graphicFrameLocks noGrp="1"/>
          </p:cNvGraphicFramePr>
          <p:nvPr>
            <p:extLst>
              <p:ext uri="{D42A27DB-BD31-4B8C-83A1-F6EECF244321}">
                <p14:modId xmlns:p14="http://schemas.microsoft.com/office/powerpoint/2010/main" val="670721174"/>
              </p:ext>
            </p:extLst>
          </p:nvPr>
        </p:nvGraphicFramePr>
        <p:xfrm>
          <a:off x="5743573" y="1567115"/>
          <a:ext cx="3467100" cy="548640"/>
        </p:xfrm>
        <a:graphic>
          <a:graphicData uri="http://schemas.openxmlformats.org/drawingml/2006/table">
            <a:tbl>
              <a:tblPr>
                <a:tableStyleId>{793D81CF-94F2-401A-BA57-92F5A7B2D0C5}</a:tableStyleId>
              </a:tblPr>
              <a:tblGrid>
                <a:gridCol w="1104900">
                  <a:extLst>
                    <a:ext uri="{9D8B030D-6E8A-4147-A177-3AD203B41FA5}">
                      <a16:colId xmlns:a16="http://schemas.microsoft.com/office/drawing/2014/main" val="1405085845"/>
                    </a:ext>
                  </a:extLst>
                </a:gridCol>
                <a:gridCol w="787400">
                  <a:extLst>
                    <a:ext uri="{9D8B030D-6E8A-4147-A177-3AD203B41FA5}">
                      <a16:colId xmlns:a16="http://schemas.microsoft.com/office/drawing/2014/main" val="1108815619"/>
                    </a:ext>
                  </a:extLst>
                </a:gridCol>
                <a:gridCol w="787400">
                  <a:extLst>
                    <a:ext uri="{9D8B030D-6E8A-4147-A177-3AD203B41FA5}">
                      <a16:colId xmlns:a16="http://schemas.microsoft.com/office/drawing/2014/main" val="28606249"/>
                    </a:ext>
                  </a:extLst>
                </a:gridCol>
                <a:gridCol w="787400">
                  <a:extLst>
                    <a:ext uri="{9D8B030D-6E8A-4147-A177-3AD203B41FA5}">
                      <a16:colId xmlns:a16="http://schemas.microsoft.com/office/drawing/2014/main" val="814993643"/>
                    </a:ext>
                  </a:extLst>
                </a:gridCol>
              </a:tblGrid>
              <a:tr h="182880">
                <a:tc>
                  <a:txBody>
                    <a:bodyPr/>
                    <a:lstStyle/>
                    <a:p>
                      <a:pPr algn="ctr" fontAlgn="b"/>
                      <a:r>
                        <a:rPr lang="en-001" sz="1100" u="none" strike="noStrike">
                          <a:effectLst/>
                        </a:rPr>
                        <a:t> </a:t>
                      </a:r>
                      <a:endParaRPr lang="en-001"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001" sz="1100" u="none" strike="noStrike">
                          <a:effectLst/>
                        </a:rPr>
                        <a:t>2019</a:t>
                      </a:r>
                      <a:endParaRPr lang="en-001"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001" sz="1100" u="none" strike="noStrike">
                          <a:effectLst/>
                        </a:rPr>
                        <a:t>2022</a:t>
                      </a:r>
                      <a:endParaRPr lang="en-001"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001" sz="1100" u="none" strike="noStrike">
                          <a:effectLst/>
                        </a:rPr>
                        <a:t>2023</a:t>
                      </a:r>
                      <a:endParaRPr lang="en-001"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43958108"/>
                  </a:ext>
                </a:extLst>
              </a:tr>
              <a:tr h="182880">
                <a:tc>
                  <a:txBody>
                    <a:bodyPr/>
                    <a:lstStyle/>
                    <a:p>
                      <a:pPr algn="ctr" fontAlgn="b"/>
                      <a:r>
                        <a:rPr lang="fr-FR" sz="1100" u="none" strike="noStrike">
                          <a:effectLst/>
                        </a:rPr>
                        <a:t>achats (t eCO2)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001" sz="1100" u="none" strike="noStrike">
                          <a:effectLst/>
                        </a:rPr>
                        <a:t>1195.58</a:t>
                      </a:r>
                      <a:endParaRPr lang="en-001"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001" sz="1100" u="none" strike="noStrike">
                          <a:effectLst/>
                        </a:rPr>
                        <a:t>1173.93</a:t>
                      </a:r>
                      <a:endParaRPr lang="en-001"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001" sz="1100" u="none" strike="noStrike">
                          <a:effectLst/>
                        </a:rPr>
                        <a:t>948.15</a:t>
                      </a:r>
                      <a:endParaRPr lang="en-001"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54737161"/>
                  </a:ext>
                </a:extLst>
              </a:tr>
              <a:tr h="182880">
                <a:tc>
                  <a:txBody>
                    <a:bodyPr/>
                    <a:lstStyle/>
                    <a:p>
                      <a:pPr algn="ctr" fontAlgn="b"/>
                      <a:r>
                        <a:rPr lang="fr-FR" sz="1100" u="none" strike="noStrike">
                          <a:effectLst/>
                        </a:rPr>
                        <a:t>missions (t eCO2)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u="none" strike="noStrike" dirty="0">
                          <a:effectLst/>
                        </a:rPr>
                        <a:t>308.75</a:t>
                      </a:r>
                      <a:endParaRPr lang="en-001"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001" sz="1100" u="none" strike="noStrike">
                          <a:effectLst/>
                        </a:rPr>
                        <a:t>14.81</a:t>
                      </a:r>
                      <a:endParaRPr lang="en-001"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fr-FR" sz="1100" b="0" i="0" u="none" strike="noStrike" dirty="0">
                          <a:solidFill>
                            <a:srgbClr val="000000"/>
                          </a:solidFill>
                          <a:effectLst/>
                          <a:latin typeface="Calibri" panose="020F0502020204030204" pitchFamily="34" charset="0"/>
                        </a:rPr>
                        <a:t>254.39</a:t>
                      </a:r>
                      <a:endParaRPr lang="en-001"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76569028"/>
                  </a:ext>
                </a:extLst>
              </a:tr>
            </a:tbl>
          </a:graphicData>
        </a:graphic>
      </p:graphicFrame>
      <p:pic>
        <p:nvPicPr>
          <p:cNvPr id="6" name="Image 5">
            <a:extLst>
              <a:ext uri="{FF2B5EF4-FFF2-40B4-BE49-F238E27FC236}">
                <a16:creationId xmlns:a16="http://schemas.microsoft.com/office/drawing/2014/main" id="{8C1EB8B1-319B-43BF-9EAF-9D256DEF1372}"/>
              </a:ext>
            </a:extLst>
          </p:cNvPr>
          <p:cNvPicPr>
            <a:picLocks noChangeAspect="1"/>
          </p:cNvPicPr>
          <p:nvPr/>
        </p:nvPicPr>
        <p:blipFill>
          <a:blip r:embed="rId4">
            <a:duotone>
              <a:schemeClr val="accent1">
                <a:shade val="45000"/>
                <a:satMod val="135000"/>
              </a:schemeClr>
              <a:prstClr val="white"/>
            </a:duotone>
          </a:blip>
          <a:stretch>
            <a:fillRect/>
          </a:stretch>
        </p:blipFill>
        <p:spPr>
          <a:xfrm>
            <a:off x="9210673" y="6037948"/>
            <a:ext cx="518553" cy="520143"/>
          </a:xfrm>
          <a:prstGeom prst="rect">
            <a:avLst/>
          </a:prstGeom>
        </p:spPr>
      </p:pic>
      <p:sp>
        <p:nvSpPr>
          <p:cNvPr id="7" name="ZoneTexte 6">
            <a:extLst>
              <a:ext uri="{FF2B5EF4-FFF2-40B4-BE49-F238E27FC236}">
                <a16:creationId xmlns:a16="http://schemas.microsoft.com/office/drawing/2014/main" id="{F0F6FC2D-F68D-4A1D-BFD3-3B5D79834D11}"/>
              </a:ext>
            </a:extLst>
          </p:cNvPr>
          <p:cNvSpPr txBox="1"/>
          <p:nvPr/>
        </p:nvSpPr>
        <p:spPr>
          <a:xfrm>
            <a:off x="9598674" y="6116995"/>
            <a:ext cx="2428425" cy="369332"/>
          </a:xfrm>
          <a:prstGeom prst="rect">
            <a:avLst/>
          </a:prstGeom>
          <a:noFill/>
        </p:spPr>
        <p:txBody>
          <a:bodyPr wrap="square" rtlCol="0">
            <a:spAutoFit/>
          </a:bodyPr>
          <a:lstStyle/>
          <a:p>
            <a:r>
              <a:rPr lang="fr-FR" dirty="0"/>
              <a:t>≃ 1 t eqCO2 Paris -&gt; NY</a:t>
            </a:r>
            <a:endParaRPr lang="LID4096" dirty="0"/>
          </a:p>
        </p:txBody>
      </p:sp>
      <p:sp>
        <p:nvSpPr>
          <p:cNvPr id="10" name="ZoneTexte 9">
            <a:extLst>
              <a:ext uri="{FF2B5EF4-FFF2-40B4-BE49-F238E27FC236}">
                <a16:creationId xmlns:a16="http://schemas.microsoft.com/office/drawing/2014/main" id="{8C6EEF77-8F89-4F5C-B3D2-74DAAB99E91F}"/>
              </a:ext>
            </a:extLst>
          </p:cNvPr>
          <p:cNvSpPr txBox="1"/>
          <p:nvPr/>
        </p:nvSpPr>
        <p:spPr>
          <a:xfrm>
            <a:off x="9598674" y="4401671"/>
            <a:ext cx="1497106" cy="369332"/>
          </a:xfrm>
          <a:prstGeom prst="rect">
            <a:avLst/>
          </a:prstGeom>
          <a:noFill/>
        </p:spPr>
        <p:txBody>
          <a:bodyPr wrap="square" rtlCol="0">
            <a:spAutoFit/>
          </a:bodyPr>
          <a:lstStyle/>
          <a:p>
            <a:r>
              <a:rPr lang="fr-FR" dirty="0"/>
              <a:t>364 missions</a:t>
            </a:r>
            <a:endParaRPr lang="LID4096" dirty="0"/>
          </a:p>
        </p:txBody>
      </p:sp>
      <p:sp>
        <p:nvSpPr>
          <p:cNvPr id="15" name="ZoneTexte 14">
            <a:extLst>
              <a:ext uri="{FF2B5EF4-FFF2-40B4-BE49-F238E27FC236}">
                <a16:creationId xmlns:a16="http://schemas.microsoft.com/office/drawing/2014/main" id="{F505610B-15BB-4880-9152-2A59F47B27CB}"/>
              </a:ext>
            </a:extLst>
          </p:cNvPr>
          <p:cNvSpPr txBox="1"/>
          <p:nvPr/>
        </p:nvSpPr>
        <p:spPr>
          <a:xfrm>
            <a:off x="7057796" y="4401671"/>
            <a:ext cx="1497106" cy="369332"/>
          </a:xfrm>
          <a:prstGeom prst="rect">
            <a:avLst/>
          </a:prstGeom>
          <a:noFill/>
        </p:spPr>
        <p:txBody>
          <a:bodyPr wrap="square" rtlCol="0">
            <a:spAutoFit/>
          </a:bodyPr>
          <a:lstStyle/>
          <a:p>
            <a:r>
              <a:rPr lang="fr-FR" dirty="0"/>
              <a:t>23 missions</a:t>
            </a:r>
            <a:endParaRPr lang="LID4096" dirty="0"/>
          </a:p>
        </p:txBody>
      </p:sp>
      <p:sp>
        <p:nvSpPr>
          <p:cNvPr id="16" name="ZoneTexte 15">
            <a:extLst>
              <a:ext uri="{FF2B5EF4-FFF2-40B4-BE49-F238E27FC236}">
                <a16:creationId xmlns:a16="http://schemas.microsoft.com/office/drawing/2014/main" id="{9ED87343-17FC-453C-B6AA-D8E89277E98D}"/>
              </a:ext>
            </a:extLst>
          </p:cNvPr>
          <p:cNvSpPr txBox="1"/>
          <p:nvPr/>
        </p:nvSpPr>
        <p:spPr>
          <a:xfrm>
            <a:off x="4473435" y="4303060"/>
            <a:ext cx="1497106" cy="369332"/>
          </a:xfrm>
          <a:prstGeom prst="rect">
            <a:avLst/>
          </a:prstGeom>
          <a:noFill/>
        </p:spPr>
        <p:txBody>
          <a:bodyPr wrap="square" rtlCol="0">
            <a:spAutoFit/>
          </a:bodyPr>
          <a:lstStyle/>
          <a:p>
            <a:r>
              <a:rPr lang="fr-FR" dirty="0"/>
              <a:t>582 missions</a:t>
            </a:r>
            <a:endParaRPr lang="LID4096" dirty="0"/>
          </a:p>
        </p:txBody>
      </p:sp>
      <p:sp>
        <p:nvSpPr>
          <p:cNvPr id="5" name="Espace réservé du numéro de diapositive 4">
            <a:extLst>
              <a:ext uri="{FF2B5EF4-FFF2-40B4-BE49-F238E27FC236}">
                <a16:creationId xmlns:a16="http://schemas.microsoft.com/office/drawing/2014/main" id="{E0F079E4-3E6F-4901-862B-F4439A17199B}"/>
              </a:ext>
            </a:extLst>
          </p:cNvPr>
          <p:cNvSpPr>
            <a:spLocks noGrp="1"/>
          </p:cNvSpPr>
          <p:nvPr>
            <p:ph type="sldNum" sz="quarter" idx="12"/>
          </p:nvPr>
        </p:nvSpPr>
        <p:spPr/>
        <p:txBody>
          <a:bodyPr/>
          <a:lstStyle/>
          <a:p>
            <a:fld id="{87EC71AA-6F2E-4735-883D-1E44C60CBB28}" type="slidenum">
              <a:rPr lang="en-US" smtClean="0"/>
              <a:t>8</a:t>
            </a:fld>
            <a:endParaRPr lang="en-US"/>
          </a:p>
        </p:txBody>
      </p:sp>
    </p:spTree>
    <p:extLst>
      <p:ext uri="{BB962C8B-B14F-4D97-AF65-F5344CB8AC3E}">
        <p14:creationId xmlns:p14="http://schemas.microsoft.com/office/powerpoint/2010/main" val="134902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558042" cy="461665"/>
          </a:xfrm>
          <a:prstGeom prst="rect">
            <a:avLst/>
          </a:prstGeom>
          <a:noFill/>
        </p:spPr>
        <p:txBody>
          <a:bodyPr wrap="square" rtlCol="0">
            <a:spAutoFit/>
          </a:bodyPr>
          <a:lstStyle/>
          <a:p>
            <a:r>
              <a:rPr lang="fr-FR" sz="2400" dirty="0">
                <a:latin typeface="Algerian" panose="04020705040A02060702" pitchFamily="82" charset="0"/>
              </a:rPr>
              <a:t>Débats café vert : les missions</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pic>
        <p:nvPicPr>
          <p:cNvPr id="14" name="Image 13">
            <a:extLst>
              <a:ext uri="{FF2B5EF4-FFF2-40B4-BE49-F238E27FC236}">
                <a16:creationId xmlns:a16="http://schemas.microsoft.com/office/drawing/2014/main" id="{02C1C541-75CB-4822-805F-6C36F3EFC791}"/>
              </a:ext>
            </a:extLst>
          </p:cNvPr>
          <p:cNvPicPr>
            <a:picLocks noChangeAspect="1"/>
          </p:cNvPicPr>
          <p:nvPr/>
        </p:nvPicPr>
        <p:blipFill>
          <a:blip r:embed="rId3"/>
          <a:stretch>
            <a:fillRect/>
          </a:stretch>
        </p:blipFill>
        <p:spPr>
          <a:xfrm>
            <a:off x="481430" y="1604695"/>
            <a:ext cx="5666402" cy="3648610"/>
          </a:xfrm>
          <a:prstGeom prst="rect">
            <a:avLst/>
          </a:prstGeom>
        </p:spPr>
      </p:pic>
      <p:pic>
        <p:nvPicPr>
          <p:cNvPr id="16" name="Image 15">
            <a:extLst>
              <a:ext uri="{FF2B5EF4-FFF2-40B4-BE49-F238E27FC236}">
                <a16:creationId xmlns:a16="http://schemas.microsoft.com/office/drawing/2014/main" id="{FC4FFB1F-09E0-41DF-8F0E-25EBD6CF6562}"/>
              </a:ext>
            </a:extLst>
          </p:cNvPr>
          <p:cNvPicPr>
            <a:picLocks noChangeAspect="1"/>
          </p:cNvPicPr>
          <p:nvPr/>
        </p:nvPicPr>
        <p:blipFill>
          <a:blip r:embed="rId4"/>
          <a:stretch>
            <a:fillRect/>
          </a:stretch>
        </p:blipFill>
        <p:spPr>
          <a:xfrm>
            <a:off x="6206737" y="1604695"/>
            <a:ext cx="5607833" cy="3245456"/>
          </a:xfrm>
          <a:prstGeom prst="rect">
            <a:avLst/>
          </a:prstGeom>
        </p:spPr>
      </p:pic>
      <p:sp>
        <p:nvSpPr>
          <p:cNvPr id="17" name="Rectangle 16">
            <a:extLst>
              <a:ext uri="{FF2B5EF4-FFF2-40B4-BE49-F238E27FC236}">
                <a16:creationId xmlns:a16="http://schemas.microsoft.com/office/drawing/2014/main" id="{7BDCA61C-DA8F-4069-9D87-DEC7FDCA4045}"/>
              </a:ext>
            </a:extLst>
          </p:cNvPr>
          <p:cNvSpPr/>
          <p:nvPr/>
        </p:nvSpPr>
        <p:spPr>
          <a:xfrm>
            <a:off x="384679" y="1489049"/>
            <a:ext cx="5711321" cy="4073025"/>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ID4096"/>
          </a:p>
        </p:txBody>
      </p:sp>
      <p:sp>
        <p:nvSpPr>
          <p:cNvPr id="18" name="Rectangle 17">
            <a:extLst>
              <a:ext uri="{FF2B5EF4-FFF2-40B4-BE49-F238E27FC236}">
                <a16:creationId xmlns:a16="http://schemas.microsoft.com/office/drawing/2014/main" id="{997156D2-3D48-45F9-BF85-4BA7790C0A4A}"/>
              </a:ext>
            </a:extLst>
          </p:cNvPr>
          <p:cNvSpPr/>
          <p:nvPr/>
        </p:nvSpPr>
        <p:spPr>
          <a:xfrm>
            <a:off x="6154905" y="1484578"/>
            <a:ext cx="5711321" cy="4073025"/>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ID4096"/>
          </a:p>
        </p:txBody>
      </p:sp>
      <p:sp>
        <p:nvSpPr>
          <p:cNvPr id="19" name="Rectangle 18">
            <a:extLst>
              <a:ext uri="{FF2B5EF4-FFF2-40B4-BE49-F238E27FC236}">
                <a16:creationId xmlns:a16="http://schemas.microsoft.com/office/drawing/2014/main" id="{F58CE45B-0191-461B-B361-7E4B5551DE4C}"/>
              </a:ext>
            </a:extLst>
          </p:cNvPr>
          <p:cNvSpPr/>
          <p:nvPr/>
        </p:nvSpPr>
        <p:spPr>
          <a:xfrm>
            <a:off x="681070" y="2396359"/>
            <a:ext cx="5360276" cy="36576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 name="Rectangle 19">
            <a:extLst>
              <a:ext uri="{FF2B5EF4-FFF2-40B4-BE49-F238E27FC236}">
                <a16:creationId xmlns:a16="http://schemas.microsoft.com/office/drawing/2014/main" id="{43696202-DC2E-42BE-8909-2247AD479D0D}"/>
              </a:ext>
            </a:extLst>
          </p:cNvPr>
          <p:cNvSpPr/>
          <p:nvPr/>
        </p:nvSpPr>
        <p:spPr>
          <a:xfrm>
            <a:off x="681070" y="4319752"/>
            <a:ext cx="3335984" cy="239636"/>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Rectangle 20">
            <a:extLst>
              <a:ext uri="{FF2B5EF4-FFF2-40B4-BE49-F238E27FC236}">
                <a16:creationId xmlns:a16="http://schemas.microsoft.com/office/drawing/2014/main" id="{4E41F656-F111-4206-B14F-4FDE3A769A9F}"/>
              </a:ext>
            </a:extLst>
          </p:cNvPr>
          <p:cNvSpPr/>
          <p:nvPr/>
        </p:nvSpPr>
        <p:spPr>
          <a:xfrm>
            <a:off x="681070" y="5041528"/>
            <a:ext cx="2869324" cy="239636"/>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 name="Rectangle 21">
            <a:extLst>
              <a:ext uri="{FF2B5EF4-FFF2-40B4-BE49-F238E27FC236}">
                <a16:creationId xmlns:a16="http://schemas.microsoft.com/office/drawing/2014/main" id="{B1A5C394-8139-42B3-86CD-975B3ADE7EDD}"/>
              </a:ext>
            </a:extLst>
          </p:cNvPr>
          <p:cNvSpPr/>
          <p:nvPr/>
        </p:nvSpPr>
        <p:spPr>
          <a:xfrm>
            <a:off x="6391616" y="2396359"/>
            <a:ext cx="4751452" cy="239636"/>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 name="ZoneTexte 22">
            <a:extLst>
              <a:ext uri="{FF2B5EF4-FFF2-40B4-BE49-F238E27FC236}">
                <a16:creationId xmlns:a16="http://schemas.microsoft.com/office/drawing/2014/main" id="{3BDBD39D-B502-4048-AE35-CEF243BF19D7}"/>
              </a:ext>
            </a:extLst>
          </p:cNvPr>
          <p:cNvSpPr txBox="1"/>
          <p:nvPr/>
        </p:nvSpPr>
        <p:spPr>
          <a:xfrm>
            <a:off x="3021961" y="5794538"/>
            <a:ext cx="1818980" cy="276999"/>
          </a:xfrm>
          <a:prstGeom prst="rect">
            <a:avLst/>
          </a:prstGeom>
          <a:solidFill>
            <a:srgbClr val="00B050"/>
          </a:solidFill>
        </p:spPr>
        <p:txBody>
          <a:bodyPr wrap="square" rtlCol="0">
            <a:spAutoFit/>
          </a:bodyPr>
          <a:lstStyle/>
          <a:p>
            <a:r>
              <a:rPr lang="fr-FR" sz="1200" dirty="0">
                <a:solidFill>
                  <a:schemeClr val="bg1"/>
                </a:solidFill>
              </a:rPr>
              <a:t>Guide de bonne pratiques</a:t>
            </a:r>
            <a:endParaRPr lang="LID4096" sz="1200" dirty="0">
              <a:solidFill>
                <a:schemeClr val="bg1"/>
              </a:solidFill>
            </a:endParaRPr>
          </a:p>
        </p:txBody>
      </p:sp>
      <p:sp>
        <p:nvSpPr>
          <p:cNvPr id="24" name="Flèche : courbe vers le haut 23">
            <a:extLst>
              <a:ext uri="{FF2B5EF4-FFF2-40B4-BE49-F238E27FC236}">
                <a16:creationId xmlns:a16="http://schemas.microsoft.com/office/drawing/2014/main" id="{F9C2016F-03AF-44DF-A47B-B179FECC637E}"/>
              </a:ext>
            </a:extLst>
          </p:cNvPr>
          <p:cNvSpPr/>
          <p:nvPr/>
        </p:nvSpPr>
        <p:spPr>
          <a:xfrm rot="13556439" flipV="1">
            <a:off x="2101469" y="5564599"/>
            <a:ext cx="899775" cy="341688"/>
          </a:xfrm>
          <a:prstGeom prst="curved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 name="Espace réservé du numéro de diapositive 1">
            <a:extLst>
              <a:ext uri="{FF2B5EF4-FFF2-40B4-BE49-F238E27FC236}">
                <a16:creationId xmlns:a16="http://schemas.microsoft.com/office/drawing/2014/main" id="{5B282AF8-2E03-4810-ACE3-A89B30B6F1EC}"/>
              </a:ext>
            </a:extLst>
          </p:cNvPr>
          <p:cNvSpPr>
            <a:spLocks noGrp="1"/>
          </p:cNvSpPr>
          <p:nvPr>
            <p:ph type="sldNum" sz="quarter" idx="12"/>
          </p:nvPr>
        </p:nvSpPr>
        <p:spPr/>
        <p:txBody>
          <a:bodyPr/>
          <a:lstStyle/>
          <a:p>
            <a:fld id="{87EC71AA-6F2E-4735-883D-1E44C60CBB28}" type="slidenum">
              <a:rPr lang="en-US" smtClean="0"/>
              <a:t>9</a:t>
            </a:fld>
            <a:endParaRPr lang="en-US"/>
          </a:p>
        </p:txBody>
      </p:sp>
    </p:spTree>
    <p:extLst>
      <p:ext uri="{BB962C8B-B14F-4D97-AF65-F5344CB8AC3E}">
        <p14:creationId xmlns:p14="http://schemas.microsoft.com/office/powerpoint/2010/main" val="16142737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5331</TotalTime>
  <Words>621</Words>
  <Application>Microsoft Office PowerPoint</Application>
  <PresentationFormat>Grand écran</PresentationFormat>
  <Paragraphs>79</Paragraphs>
  <Slides>10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Algerian</vt:lpstr>
      <vt:lpstr>Arial</vt:lpstr>
      <vt:lpstr>Calibri</vt:lpstr>
      <vt:lpstr>Calibri Light</vt:lpstr>
      <vt:lpstr>Gadugi</vt:lpstr>
      <vt:lpstr>Graphik</vt:lpstr>
      <vt:lpstr>Wingdings</vt:lpstr>
      <vt:lpstr>Thème Office</vt:lpstr>
      <vt:lpstr>Commission verte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be-clemence</dc:creator>
  <cp:lastModifiedBy>Clémence De Jabrun</cp:lastModifiedBy>
  <cp:revision>135</cp:revision>
  <dcterms:created xsi:type="dcterms:W3CDTF">2023-11-06T10:08:56Z</dcterms:created>
  <dcterms:modified xsi:type="dcterms:W3CDTF">2024-05-31T10:27:13Z</dcterms:modified>
</cp:coreProperties>
</file>