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"/>
  </p:notesMasterIdLst>
  <p:sldIdLst>
    <p:sldId id="256" r:id="rId2"/>
    <p:sldId id="278" r:id="rId3"/>
    <p:sldId id="288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10DA7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6" y="-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BFB3-9A85-4070-AB0E-23DF735EBC0A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224FD-6B15-450F-AE3E-45E18512D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es.universite-paris-saclay.fr/ias/info/commission-ver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.ias.u-psud.fr/channel/commission-verte" TargetMode="External"/><Relationship Id="rId4" Type="http://schemas.openxmlformats.org/officeDocument/2006/relationships/hyperlink" Target="https://idoc-projets.ias.u-psud.fr/redmine/projects/commission-verte/wik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Café </a:t>
            </a:r>
            <a:r>
              <a:rPr lang="en-US" dirty="0" err="1" smtClean="0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Gadugi" panose="020B0502040204020203" pitchFamily="34" charset="0"/>
                <a:ea typeface="Gadugi" panose="020B0502040204020203" pitchFamily="34" charset="0"/>
              </a:rPr>
              <a:t>14/02/2024 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œur 5"/>
          <p:cNvSpPr/>
          <p:nvPr/>
        </p:nvSpPr>
        <p:spPr>
          <a:xfrm>
            <a:off x="6966858" y="1397524"/>
            <a:ext cx="322217" cy="230980"/>
          </a:xfrm>
          <a:prstGeom prst="heart">
            <a:avLst/>
          </a:prstGeom>
          <a:solidFill>
            <a:srgbClr val="D10DA7"/>
          </a:solidFill>
          <a:ln>
            <a:solidFill>
              <a:srgbClr val="D10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œur 6"/>
          <p:cNvSpPr/>
          <p:nvPr/>
        </p:nvSpPr>
        <p:spPr>
          <a:xfrm>
            <a:off x="4881155" y="1397524"/>
            <a:ext cx="322217" cy="230980"/>
          </a:xfrm>
          <a:prstGeom prst="heart">
            <a:avLst/>
          </a:prstGeom>
          <a:solidFill>
            <a:srgbClr val="D10DA7"/>
          </a:solidFill>
          <a:ln>
            <a:solidFill>
              <a:srgbClr val="D10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Liste mails et </a:t>
            </a:r>
            <a:r>
              <a:rPr lang="fr-FR" sz="2400" dirty="0" err="1" smtClean="0">
                <a:latin typeface="Algerian" panose="04020705040A02060702" pitchFamily="82" charset="0"/>
              </a:rPr>
              <a:t>redmine</a:t>
            </a:r>
            <a:r>
              <a:rPr lang="fr-FR" sz="2400" dirty="0" smtClean="0">
                <a:latin typeface="Algerian" panose="04020705040A02060702" pitchFamily="82" charset="0"/>
              </a:rPr>
              <a:t>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32294" y="1489049"/>
            <a:ext cx="10127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Ajouts à la liste commission verte :</a:t>
            </a:r>
          </a:p>
          <a:p>
            <a:endParaRPr lang="fr-FR" dirty="0"/>
          </a:p>
          <a:p>
            <a:r>
              <a:rPr lang="fr-FR" dirty="0" smtClean="0"/>
              <a:t>	&gt;&gt; Aller sur </a:t>
            </a: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listes.universite-paris-saclay.fr/ias/info/commission-verte</a:t>
            </a:r>
            <a:endParaRPr lang="en-US" i="1" dirty="0" smtClean="0"/>
          </a:p>
          <a:p>
            <a:endParaRPr lang="fr-FR" dirty="0"/>
          </a:p>
          <a:p>
            <a:r>
              <a:rPr lang="fr-FR" dirty="0" smtClean="0"/>
              <a:t>Accès au </a:t>
            </a:r>
            <a:r>
              <a:rPr lang="fr-FR" dirty="0" err="1" smtClean="0"/>
              <a:t>Redmine</a:t>
            </a:r>
            <a:r>
              <a:rPr lang="fr-FR" dirty="0" smtClean="0"/>
              <a:t> : 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idoc-projets.ias.u-psud.fr/redmine/projects/commission-verte/wiki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&gt;&gt; Envoyer un mail à Marc </a:t>
            </a:r>
            <a:r>
              <a:rPr lang="fr-FR" dirty="0" err="1" smtClean="0"/>
              <a:t>Dexet</a:t>
            </a:r>
            <a:r>
              <a:rPr lang="fr-FR" dirty="0" smtClean="0"/>
              <a:t> pour être ajouté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Canal </a:t>
            </a:r>
            <a:r>
              <a:rPr lang="fr-FR" dirty="0" err="1" smtClean="0"/>
              <a:t>RocketChat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im.ias.u-psud.fr/channel/commission-verte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12559" y="1078099"/>
            <a:ext cx="11230254" cy="300986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Présentation de l’expérimentation 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916885" y="1078100"/>
            <a:ext cx="10758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Former des groupes de 5/6 personnes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Réfléchir aux 3 questions suivantes (20/30min) :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	</a:t>
            </a:r>
            <a:r>
              <a:rPr lang="fr-FR" sz="1200" dirty="0"/>
              <a:t>Pensez-vous qu’une réduction très significative des émissions de l’astrophysique soit souhaitable </a:t>
            </a:r>
            <a:r>
              <a:rPr lang="fr-FR" sz="1200" dirty="0" smtClean="0"/>
              <a:t>fut-ce </a:t>
            </a:r>
            <a:r>
              <a:rPr lang="fr-FR" sz="1200" dirty="0"/>
              <a:t>au prix d’une </a:t>
            </a:r>
            <a:r>
              <a:rPr lang="fr-FR" sz="1200" dirty="0" smtClean="0"/>
              <a:t>	réduction </a:t>
            </a:r>
            <a:r>
              <a:rPr lang="fr-FR" sz="1200" dirty="0"/>
              <a:t>des équipements tels que </a:t>
            </a:r>
            <a:r>
              <a:rPr lang="fr-FR" sz="1200" dirty="0" smtClean="0"/>
              <a:t>	les </a:t>
            </a:r>
            <a:r>
              <a:rPr lang="fr-FR" sz="1200" dirty="0"/>
              <a:t>TGIR et les missions spatiales ? </a:t>
            </a:r>
            <a:r>
              <a:rPr lang="fr-FR" sz="1200" dirty="0" smtClean="0"/>
              <a:t> 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	</a:t>
            </a:r>
            <a:r>
              <a:rPr lang="fr-FR" sz="1200" dirty="0"/>
              <a:t>Dans le contexte de la crise climatique et environnementale, pensez-vous que les missions des </a:t>
            </a:r>
            <a:r>
              <a:rPr lang="fr-FR" sz="1200" dirty="0" err="1" smtClean="0"/>
              <a:t>astrophysicien.ne.s</a:t>
            </a:r>
            <a:r>
              <a:rPr lang="fr-FR" sz="1200" dirty="0" smtClean="0"/>
              <a:t> </a:t>
            </a:r>
            <a:r>
              <a:rPr lang="fr-FR" sz="1200" dirty="0"/>
              <a:t>doivent évoluer ? Si </a:t>
            </a:r>
            <a:r>
              <a:rPr lang="fr-FR" sz="1200" dirty="0" smtClean="0"/>
              <a:t>oui, </a:t>
            </a:r>
            <a:r>
              <a:rPr lang="fr-FR" sz="1200" dirty="0"/>
              <a:t>dans </a:t>
            </a:r>
            <a:r>
              <a:rPr lang="fr-FR" sz="1200" dirty="0" smtClean="0"/>
              <a:t>quelle(s) 	direction(s) </a:t>
            </a:r>
            <a:r>
              <a:rPr lang="fr-FR" sz="1200" dirty="0"/>
              <a:t>? </a:t>
            </a:r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	Selon vous, quels sont les obstacles principaux à un engagement des laboratoires et des </a:t>
            </a:r>
            <a:r>
              <a:rPr lang="fr-FR" sz="1200" dirty="0" smtClean="0"/>
              <a:t>	personnels </a:t>
            </a:r>
            <a:r>
              <a:rPr lang="fr-FR" sz="1200" dirty="0"/>
              <a:t>dans la baisse des émissions et plus généralement dans </a:t>
            </a:r>
            <a:r>
              <a:rPr lang="fr-FR" sz="1200" dirty="0" smtClean="0"/>
              <a:t>	la </a:t>
            </a:r>
            <a:r>
              <a:rPr lang="fr-FR" sz="1200" dirty="0"/>
              <a:t>lutte contre le </a:t>
            </a:r>
            <a:r>
              <a:rPr lang="fr-FR" sz="1200" dirty="0" smtClean="0"/>
              <a:t>réchauffement </a:t>
            </a:r>
            <a:r>
              <a:rPr lang="fr-FR" sz="1200" dirty="0"/>
              <a:t>climatique </a:t>
            </a:r>
            <a:r>
              <a:rPr lang="fr-FR" sz="1200" dirty="0" smtClean="0"/>
              <a:t>?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Chaque groupe présente le résultat de ses réflexions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Débat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50" y="1108741"/>
            <a:ext cx="279882" cy="2234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22" y="1431930"/>
            <a:ext cx="268412" cy="2896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04" y="3470671"/>
            <a:ext cx="244128" cy="2182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25" y="3836685"/>
            <a:ext cx="211559" cy="2173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490" y="1859049"/>
            <a:ext cx="197331" cy="1914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338" y="2400197"/>
            <a:ext cx="197331" cy="1914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338" y="2959611"/>
            <a:ext cx="197331" cy="1914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4359" y="4236166"/>
            <a:ext cx="6018674" cy="1015842"/>
          </a:xfrm>
          <a:prstGeom prst="rect">
            <a:avLst/>
          </a:prstGeom>
          <a:ln w="38100">
            <a:solidFill>
              <a:srgbClr val="D10DA7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7409329" y="520384"/>
            <a:ext cx="2789931" cy="276999"/>
          </a:xfrm>
          <a:prstGeom prst="rect">
            <a:avLst/>
          </a:prstGeom>
          <a:solidFill>
            <a:srgbClr val="D10DA7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Accord de Paris =&gt; 2 tCO</a:t>
            </a:r>
            <a:r>
              <a:rPr lang="fr-FR" sz="1200" b="1" baseline="-25000" dirty="0" smtClean="0">
                <a:solidFill>
                  <a:schemeClr val="bg1"/>
                </a:solidFill>
              </a:rPr>
              <a:t>2</a:t>
            </a:r>
            <a:r>
              <a:rPr lang="fr-FR" sz="1200" b="1" dirty="0" smtClean="0">
                <a:solidFill>
                  <a:schemeClr val="bg1"/>
                </a:solidFill>
              </a:rPr>
              <a:t>e /an/personne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51" y="4214659"/>
            <a:ext cx="4251457" cy="1473697"/>
          </a:xfrm>
          <a:prstGeom prst="rect">
            <a:avLst/>
          </a:prstGeom>
          <a:ln>
            <a:solidFill>
              <a:srgbClr val="D10DA7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713" y="5322100"/>
            <a:ext cx="4062384" cy="146580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484" y="5718312"/>
            <a:ext cx="4652739" cy="10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Résultat 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78823" y="1365069"/>
            <a:ext cx="113646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FF0000"/>
                </a:solidFill>
              </a:rPr>
              <a:t>Pensez-vous qu’une réduction très significative des émissions de l’astrophysique soit souhaitable fut-ce au prix d’une 	réduction des équipements tels que 	les TGIR et les missions spatiales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  1rst group : significatif c’est ambigu, optimiser et collaborer, analyser + les datas plutôt que de faire du neuf,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equipement</a:t>
            </a:r>
            <a:r>
              <a:rPr lang="fr-FR" dirty="0" smtClean="0"/>
              <a:t> but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achievement</a:t>
            </a:r>
            <a:r>
              <a:rPr lang="fr-FR" dirty="0" smtClean="0"/>
              <a:t>, slow science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	Dans le contexte de la crise climatique et environnementale, pensez-vous que les missions des </a:t>
            </a:r>
            <a:r>
              <a:rPr lang="fr-FR" dirty="0" err="1"/>
              <a:t>astrophysicien.ne.s</a:t>
            </a:r>
            <a:r>
              <a:rPr lang="fr-FR" dirty="0"/>
              <a:t> doivent évoluer ? Si oui, dans quelle(s) 	direction(s) ?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1rst group </a:t>
            </a:r>
            <a:r>
              <a:rPr lang="fr-FR" dirty="0" smtClean="0"/>
              <a:t>: pas trop de réponse, question compliquée, qu’est-ce qui est important au niveau sociétal? La cosmo de la ^philo :p</a:t>
            </a:r>
          </a:p>
          <a:p>
            <a:pPr algn="just"/>
            <a:r>
              <a:rPr lang="fr-FR" dirty="0" smtClean="0"/>
              <a:t>Plus de recherche insu sur la terre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/>
              <a:t>	Selon vous, quels sont les obstacles principaux à un engagement des laboratoires et des 	personnels dans la baisse des émissions et plus généralement dans 	la lutte contre le réchauffement climatique </a:t>
            </a:r>
            <a:r>
              <a:rPr lang="fr-FR" dirty="0" smtClean="0"/>
              <a:t>?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1rst group : problème </a:t>
            </a:r>
            <a:r>
              <a:rPr lang="fr-FR" dirty="0" err="1" smtClean="0"/>
              <a:t>générationel</a:t>
            </a:r>
            <a:r>
              <a:rPr lang="fr-FR" dirty="0" smtClean="0"/>
              <a:t>, les + </a:t>
            </a:r>
            <a:r>
              <a:rPr lang="fr-FR" dirty="0" err="1" smtClean="0"/>
              <a:t>respinsables</a:t>
            </a:r>
            <a:r>
              <a:rPr lang="fr-FR" dirty="0" smtClean="0"/>
              <a:t> dans les projets, équipes sont les moins sensibles, </a:t>
            </a:r>
            <a:r>
              <a:rPr lang="fr-FR" dirty="0" smtClean="0"/>
              <a:t>changer </a:t>
            </a:r>
            <a:r>
              <a:rPr lang="fr-FR" dirty="0" smtClean="0"/>
              <a:t>l’</a:t>
            </a:r>
            <a:r>
              <a:rPr lang="fr-FR" dirty="0" err="1" smtClean="0"/>
              <a:t>equilibre</a:t>
            </a:r>
            <a:r>
              <a:rPr lang="fr-FR" dirty="0" smtClean="0"/>
              <a:t> </a:t>
            </a:r>
            <a:r>
              <a:rPr lang="fr-FR" dirty="0" smtClean="0"/>
              <a:t>entre </a:t>
            </a:r>
            <a:r>
              <a:rPr lang="fr-FR" dirty="0" err="1" smtClean="0"/>
              <a:t>ecologie</a:t>
            </a:r>
            <a:r>
              <a:rPr lang="fr-FR" dirty="0" smtClean="0"/>
              <a:t> et </a:t>
            </a:r>
            <a:r>
              <a:rPr lang="fr-FR" dirty="0" err="1" smtClean="0"/>
              <a:t>economie</a:t>
            </a:r>
            <a:r>
              <a:rPr lang="fr-FR" dirty="0" smtClean="0"/>
              <a:t>, </a:t>
            </a:r>
            <a:r>
              <a:rPr lang="fr-FR" dirty="0" smtClean="0"/>
              <a:t>comment </a:t>
            </a:r>
            <a:r>
              <a:rPr lang="fr-FR" dirty="0" smtClean="0"/>
              <a:t>sont « </a:t>
            </a:r>
            <a:r>
              <a:rPr lang="fr-FR" dirty="0" smtClean="0"/>
              <a:t>félicités</a:t>
            </a:r>
            <a:r>
              <a:rPr lang="fr-FR" dirty="0" smtClean="0"/>
              <a:t> » les </a:t>
            </a:r>
            <a:r>
              <a:rPr lang="fr-FR" dirty="0" err="1" smtClean="0"/>
              <a:t>chercheureuses</a:t>
            </a:r>
            <a:r>
              <a:rPr lang="fr-FR" dirty="0" smtClean="0"/>
              <a:t>, prestige du pays (la géopolitique)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2eme groupe : réflexion générale , peut être qu’on a pas le choix? Si la société </a:t>
            </a:r>
            <a:r>
              <a:rPr lang="fr-FR" dirty="0" err="1" smtClean="0"/>
              <a:t>tos’éffondre</a:t>
            </a:r>
            <a:r>
              <a:rPr lang="fr-FR" dirty="0" smtClean="0"/>
              <a:t> </a:t>
            </a:r>
            <a:r>
              <a:rPr lang="fr-FR" dirty="0" err="1" smtClean="0"/>
              <a:t>oosef</a:t>
            </a:r>
            <a:r>
              <a:rPr lang="fr-FR" dirty="0" smtClean="0"/>
              <a:t> de l’</a:t>
            </a:r>
            <a:r>
              <a:rPr lang="fr-FR" dirty="0" err="1" smtClean="0"/>
              <a:t>astro</a:t>
            </a:r>
            <a:r>
              <a:rPr lang="fr-FR" dirty="0" smtClean="0"/>
              <a:t>, réduire l’impact carbone en réduisant le nombre de missions (c’est déjà le cas car moins d’argent), regroupement, peut </a:t>
            </a:r>
            <a:r>
              <a:rPr lang="fr-FR" dirty="0" err="1" smtClean="0"/>
              <a:t>etre</a:t>
            </a:r>
            <a:r>
              <a:rPr lang="fr-FR" dirty="0" smtClean="0"/>
              <a:t> moins de </a:t>
            </a:r>
            <a:r>
              <a:rPr lang="fr-FR" dirty="0" err="1" smtClean="0"/>
              <a:t>specs</a:t>
            </a:r>
            <a:r>
              <a:rPr lang="fr-FR" dirty="0" smtClean="0"/>
              <a:t> de propreté car avant ça marchait? Utiliser moins les équipements si ils sont meilleurs? Mettre plus en valeurs les activités avec un faible impact carbone et environnemental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3eme groupe: </a:t>
            </a:r>
            <a:r>
              <a:rPr lang="fr-FR" dirty="0" err="1" smtClean="0"/>
              <a:t>reduce</a:t>
            </a:r>
            <a:r>
              <a:rPr lang="fr-FR" dirty="0" smtClean="0"/>
              <a:t> the </a:t>
            </a:r>
            <a:r>
              <a:rPr lang="fr-FR" dirty="0" err="1" smtClean="0"/>
              <a:t>project</a:t>
            </a:r>
            <a:r>
              <a:rPr lang="fr-FR" dirty="0" smtClean="0"/>
              <a:t> au niveau mondial pour limiter les redondances de missions, améliorer le partage de données, l’exploitation des données plus « à fond » tout utiliser, inclure un critère environnemental dans le choix de missions, exploitation/duration, objectif qui vaut le coup? 3eme question: des gens sont encore contre les </a:t>
            </a:r>
            <a:r>
              <a:rPr lang="fr-FR" dirty="0" err="1" smtClean="0"/>
              <a:t>ecoterroristes</a:t>
            </a:r>
            <a:r>
              <a:rPr lang="fr-FR" dirty="0" smtClean="0"/>
              <a:t> (haha), les gens veulent pas perdre leurs </a:t>
            </a:r>
            <a:r>
              <a:rPr lang="fr-FR" dirty="0" err="1" smtClean="0"/>
              <a:t>acquies</a:t>
            </a:r>
            <a:r>
              <a:rPr lang="fr-FR" dirty="0" smtClean="0"/>
              <a:t>, les contraintes doivent mises en place de la part des agences, de l’insu, mais pas trop forte pour pas braquer les gens, si </a:t>
            </a:r>
            <a:r>
              <a:rPr lang="fr-FR" dirty="0" err="1" smtClean="0"/>
              <a:t>ya</a:t>
            </a:r>
            <a:r>
              <a:rPr lang="fr-FR" dirty="0" smtClean="0"/>
              <a:t> trop de contrainte perte de productivité, plutôt récompenser les gens qui </a:t>
            </a:r>
            <a:r>
              <a:rPr lang="fr-FR" dirty="0" err="1" smtClean="0"/>
              <a:t>sfont</a:t>
            </a:r>
            <a:r>
              <a:rPr lang="fr-FR" dirty="0" smtClean="0"/>
              <a:t> des efforts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9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573</Words>
  <Application>Microsoft Office PowerPoint</Application>
  <PresentationFormat>Grand écran</PresentationFormat>
  <Paragraphs>44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Gadugi</vt:lpstr>
      <vt:lpstr>Thème Office</vt:lpstr>
      <vt:lpstr>Café vert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be-clemence</cp:lastModifiedBy>
  <cp:revision>126</cp:revision>
  <dcterms:created xsi:type="dcterms:W3CDTF">2023-11-06T10:08:56Z</dcterms:created>
  <dcterms:modified xsi:type="dcterms:W3CDTF">2024-02-15T16:09:24Z</dcterms:modified>
</cp:coreProperties>
</file>