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0"/>
  </p:notesMasterIdLst>
  <p:sldIdLst>
    <p:sldId id="256" r:id="rId2"/>
    <p:sldId id="278" r:id="rId3"/>
    <p:sldId id="284" r:id="rId4"/>
    <p:sldId id="285" r:id="rId5"/>
    <p:sldId id="280" r:id="rId6"/>
    <p:sldId id="283" r:id="rId7"/>
    <p:sldId id="282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CBFB3-9A85-4070-AB0E-23DF735EBC0A}" type="datetimeFigureOut">
              <a:rPr lang="fr-FR" smtClean="0"/>
              <a:t>23/01/2024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224FD-6B15-450F-AE3E-45E18512D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es.universite-paris-saclay.fr/ias/info/commission-ver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.ias.u-psud.fr/channel/commission-verte" TargetMode="External"/><Relationship Id="rId4" Type="http://schemas.openxmlformats.org/officeDocument/2006/relationships/hyperlink" Target="https://idoc-projets.ias.u-psud.fr/redmine/projects/commission-verte/wik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apps.labos1point5.org/commutes-survey/c859b81e-b9dd-4c8c-917f-a7bcedf77a6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Café </a:t>
            </a:r>
            <a:r>
              <a:rPr lang="en-US" dirty="0" err="1" smtClean="0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Gadugi" panose="020B0502040204020203" pitchFamily="34" charset="0"/>
                <a:ea typeface="Gadugi" panose="020B0502040204020203" pitchFamily="34" charset="0"/>
              </a:rPr>
              <a:t>17/01/2024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Liste mails et </a:t>
            </a:r>
            <a:r>
              <a:rPr lang="fr-FR" sz="2400" dirty="0" err="1" smtClean="0">
                <a:latin typeface="Algerian" panose="04020705040A02060702" pitchFamily="82" charset="0"/>
              </a:rPr>
              <a:t>redmine</a:t>
            </a:r>
            <a:r>
              <a:rPr lang="fr-FR" sz="2400" dirty="0" smtClean="0">
                <a:latin typeface="Algerian" panose="04020705040A02060702" pitchFamily="82" charset="0"/>
              </a:rPr>
              <a:t>	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032294" y="1489049"/>
            <a:ext cx="10127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Ajouts à la liste commission verte :</a:t>
            </a:r>
          </a:p>
          <a:p>
            <a:endParaRPr lang="fr-FR" dirty="0"/>
          </a:p>
          <a:p>
            <a:r>
              <a:rPr lang="fr-FR" dirty="0" smtClean="0"/>
              <a:t>	&gt;&gt; Aller sur </a:t>
            </a:r>
            <a:r>
              <a:rPr lang="en-US" i="1" dirty="0">
                <a:hlinkClick r:id="rId3"/>
              </a:rPr>
              <a:t>https://</a:t>
            </a:r>
            <a:r>
              <a:rPr lang="en-US" i="1" dirty="0" smtClean="0">
                <a:hlinkClick r:id="rId3"/>
              </a:rPr>
              <a:t>listes.universite-paris-saclay.fr/ias/info/commission-verte</a:t>
            </a:r>
            <a:endParaRPr lang="en-US" i="1" dirty="0" smtClean="0"/>
          </a:p>
          <a:p>
            <a:endParaRPr lang="fr-FR" dirty="0"/>
          </a:p>
          <a:p>
            <a:r>
              <a:rPr lang="fr-FR" dirty="0" smtClean="0"/>
              <a:t>Accès au </a:t>
            </a:r>
            <a:r>
              <a:rPr lang="fr-FR" dirty="0" err="1" smtClean="0"/>
              <a:t>Redmine</a:t>
            </a:r>
            <a:r>
              <a:rPr lang="fr-FR" dirty="0" smtClean="0"/>
              <a:t> : </a:t>
            </a:r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idoc-projets.ias.u-psud.fr/redmine/projects/commission-verte/wiki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&gt;&gt; Envoyer un mail à Marc </a:t>
            </a:r>
            <a:r>
              <a:rPr lang="fr-FR" dirty="0" err="1" smtClean="0"/>
              <a:t>Dexet</a:t>
            </a:r>
            <a:r>
              <a:rPr lang="fr-FR" dirty="0" smtClean="0"/>
              <a:t> pour être ajouté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Canal </a:t>
            </a:r>
            <a:r>
              <a:rPr lang="fr-FR" dirty="0" err="1" smtClean="0"/>
              <a:t>RocketChat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im.ias.u-psud.fr/channel/commission-verte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news du CNRS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991311" y="1189974"/>
            <a:ext cx="56272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Rapport du COMETS sur l’éthique de la recherche de 2022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051621" y="1647596"/>
            <a:ext cx="291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Le Comité d’Ethique du CNRS</a:t>
            </a:r>
            <a:endParaRPr lang="fr-FR" sz="1400" i="1" dirty="0"/>
          </a:p>
        </p:txBody>
      </p:sp>
      <p:sp>
        <p:nvSpPr>
          <p:cNvPr id="6" name="Flèche courbée vers le haut 5"/>
          <p:cNvSpPr/>
          <p:nvPr/>
        </p:nvSpPr>
        <p:spPr>
          <a:xfrm rot="1421952" flipH="1">
            <a:off x="2288061" y="1692590"/>
            <a:ext cx="1100192" cy="401086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91311" y="2194730"/>
            <a:ext cx="10137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69875"/>
            <a:r>
              <a:rPr lang="fr-FR" dirty="0" smtClean="0"/>
              <a:t>&gt;&gt; </a:t>
            </a:r>
            <a:r>
              <a:rPr lang="fr-FR" dirty="0">
                <a:solidFill>
                  <a:srgbClr val="00B050"/>
                </a:solidFill>
              </a:rPr>
              <a:t>la prise en compte des impacts environnementaux de la recherche doit être considérée comme relevant </a:t>
            </a:r>
            <a:r>
              <a:rPr lang="fr-FR" dirty="0" smtClean="0">
                <a:solidFill>
                  <a:srgbClr val="00B050"/>
                </a:solidFill>
              </a:rPr>
              <a:t>  	de </a:t>
            </a:r>
            <a:r>
              <a:rPr lang="fr-FR" dirty="0">
                <a:solidFill>
                  <a:srgbClr val="00B050"/>
                </a:solidFill>
              </a:rPr>
              <a:t>l’éthique de la recherche</a:t>
            </a:r>
            <a:r>
              <a:rPr lang="fr-FR" dirty="0"/>
              <a:t>, au même titre que le respect de la personne humaine ou de l’animal </a:t>
            </a:r>
            <a:r>
              <a:rPr lang="fr-FR" dirty="0" smtClean="0"/>
              <a:t>	d’expérimentation</a:t>
            </a:r>
            <a:r>
              <a:rPr lang="fr-FR" dirty="0"/>
              <a:t>. </a:t>
            </a:r>
            <a:endParaRPr lang="fr-FR" dirty="0" smtClean="0"/>
          </a:p>
          <a:p>
            <a:pPr algn="just" defTabSz="269875"/>
            <a:endParaRPr lang="fr-FR" dirty="0" smtClean="0"/>
          </a:p>
          <a:p>
            <a:pPr algn="just" defTabSz="269875"/>
            <a:r>
              <a:rPr lang="fr-FR" dirty="0" smtClean="0"/>
              <a:t>&gt;&gt; réfléchir à l’impact « au quotidien » de la recherche (ce qu’on fait ici !)</a:t>
            </a:r>
          </a:p>
          <a:p>
            <a:pPr algn="just" defTabSz="269875"/>
            <a:endParaRPr lang="fr-FR" dirty="0" smtClean="0"/>
          </a:p>
          <a:p>
            <a:pPr algn="just" defTabSz="269875"/>
            <a:r>
              <a:rPr lang="fr-FR" dirty="0" smtClean="0"/>
              <a:t>&gt;&gt; s’interroger </a:t>
            </a:r>
            <a:r>
              <a:rPr lang="fr-FR" dirty="0"/>
              <a:t>sur l’empreinte environnementale des sujets de la recherche ainsi que des voies pour les 	</a:t>
            </a:r>
            <a:r>
              <a:rPr lang="fr-FR" dirty="0" smtClean="0"/>
              <a:t>traiter (BGES, dégradation de la biosphère, </a:t>
            </a:r>
            <a:r>
              <a:rPr lang="fr-FR" dirty="0" err="1" smtClean="0"/>
              <a:t>etc</a:t>
            </a:r>
            <a:r>
              <a:rPr lang="fr-FR" dirty="0" smtClean="0"/>
              <a:t>) + prendre en compte les usages des connaissances 	produites (est-ce que c’est pire ou mieux pour l’environnement?)</a:t>
            </a:r>
          </a:p>
          <a:p>
            <a:pPr algn="just" defTabSz="269875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438526" y="5425608"/>
            <a:ext cx="920524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L’ampleur des questionnements en jeu conduit le COMETS à retenir une acception large de l’environnement, envisagé comme un système hétérogène constitué par « tout ce qui nous entoure » et organisé autour de l’interaction de différentes sphères (biosphère, noosphère, </a:t>
            </a:r>
            <a:r>
              <a:rPr lang="fr-FR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technosphère</a:t>
            </a:r>
            <a:r>
              <a:rPr lang="fr-FR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conduisant à tenir compte aussi bien de la limitation du changement climatique que du maintien de la biodiversité, de la qualité et de l’usage des ressources en eau, de l’accès à l’alimentation, à l’énergie, pour ne citer que quelques-uns des </a:t>
            </a:r>
            <a:r>
              <a:rPr lang="fr-FR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enjeux. […] </a:t>
            </a:r>
            <a:r>
              <a:rPr lang="fr-FR" sz="1200" i="1" dirty="0"/>
              <a:t>Dans cet avis, le COMETS appréhende l’environnement comme un système complexe, multi-acteurs, </a:t>
            </a:r>
            <a:r>
              <a:rPr lang="fr-FR" sz="1200" i="1" dirty="0" err="1"/>
              <a:t>multi-factoriel</a:t>
            </a:r>
            <a:r>
              <a:rPr lang="fr-FR" sz="1200" i="1" dirty="0"/>
              <a:t> et multi-échelles. 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2491" y="5091112"/>
            <a:ext cx="4602896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Définition de l’environnement selon le COMETS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656321" y="612717"/>
            <a:ext cx="146304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AVIS 2022-43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5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news du CNRS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991311" y="1028142"/>
            <a:ext cx="55836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Rapport du COMETS sur l’éthique de la recherche de 2022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38" y="2064612"/>
            <a:ext cx="6262859" cy="37444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27745" y="1397474"/>
            <a:ext cx="316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Environ 14 tonnes/an par agent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769" y="1348001"/>
            <a:ext cx="592637" cy="4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756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BGES du labo (avancement au 17/01/2024) 	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http://apps.labos1point5.org/commutes-survey/c859b81e-b9dd-4c8c-917f-a7bcedf77a61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991311" y="1170460"/>
            <a:ext cx="6079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solidFill>
                  <a:srgbClr val="00B050"/>
                </a:solidFill>
              </a:rPr>
              <a:t>Infos disponibles :</a:t>
            </a:r>
          </a:p>
          <a:p>
            <a:r>
              <a:rPr lang="fr-FR" dirty="0" smtClean="0"/>
              <a:t>	&gt;&gt; Données des fluides (électricité, eau …) 2022</a:t>
            </a:r>
          </a:p>
          <a:p>
            <a:r>
              <a:rPr lang="fr-FR" dirty="0" smtClean="0"/>
              <a:t>	&gt;&gt; Export </a:t>
            </a:r>
            <a:r>
              <a:rPr lang="fr-FR" dirty="0" err="1" smtClean="0"/>
              <a:t>Geslab</a:t>
            </a:r>
            <a:r>
              <a:rPr lang="fr-FR" dirty="0" smtClean="0"/>
              <a:t> des Missions 2022 et 2023</a:t>
            </a:r>
          </a:p>
          <a:p>
            <a:r>
              <a:rPr lang="fr-FR" dirty="0" smtClean="0"/>
              <a:t>	&gt;&gt; Budget du labo 2022 et 2023</a:t>
            </a:r>
          </a:p>
          <a:p>
            <a:r>
              <a:rPr lang="fr-FR" dirty="0" smtClean="0"/>
              <a:t>	&gt;&gt; Trajet pendulaires 2022, sondage en cours!</a:t>
            </a:r>
          </a:p>
          <a:p>
            <a:endParaRPr lang="fr-FR" dirty="0"/>
          </a:p>
          <a:p>
            <a:r>
              <a:rPr lang="fr-FR" u="sng" dirty="0" smtClean="0">
                <a:solidFill>
                  <a:schemeClr val="accent2"/>
                </a:solidFill>
              </a:rPr>
              <a:t>Infos à récupérer :</a:t>
            </a:r>
          </a:p>
          <a:p>
            <a:r>
              <a:rPr lang="fr-FR" dirty="0" smtClean="0"/>
              <a:t>	&gt;&gt; Nombres d’agents en 2022 et 2023</a:t>
            </a:r>
          </a:p>
          <a:p>
            <a:r>
              <a:rPr lang="fr-FR" dirty="0" smtClean="0"/>
              <a:t>	&gt;&gt; Export </a:t>
            </a:r>
            <a:r>
              <a:rPr lang="fr-FR" dirty="0" err="1" smtClean="0"/>
              <a:t>Geslab</a:t>
            </a:r>
            <a:r>
              <a:rPr lang="fr-FR" dirty="0" smtClean="0"/>
              <a:t> achats</a:t>
            </a:r>
          </a:p>
          <a:p>
            <a:r>
              <a:rPr lang="fr-FR" dirty="0" smtClean="0"/>
              <a:t>	&gt;&gt; Véhicules de services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740571" y="6392901"/>
            <a:ext cx="63392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Equipe BGES : Adélie, Clémence, </a:t>
            </a:r>
            <a:r>
              <a:rPr lang="fr-FR" dirty="0" err="1" smtClean="0"/>
              <a:t>Zélia</a:t>
            </a:r>
            <a:r>
              <a:rPr lang="fr-FR" dirty="0" smtClean="0"/>
              <a:t> et Loïc (support technique)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361439" y="1982001"/>
            <a:ext cx="3750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B050"/>
                </a:solidFill>
              </a:rPr>
              <a:t>47 participant.e.s !</a:t>
            </a:r>
          </a:p>
          <a:p>
            <a:pPr algn="ctr"/>
            <a:r>
              <a:rPr lang="fr-FR" dirty="0" smtClean="0">
                <a:solidFill>
                  <a:srgbClr val="00B050"/>
                </a:solidFill>
              </a:rPr>
              <a:t>(pour le moment)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973" y="2073624"/>
            <a:ext cx="895475" cy="7525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54138" y="4271778"/>
            <a:ext cx="9283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apps.labos1point5.org/commutes-survey/c859b81e-b9dd-4c8c-917f-a7bcedf77a61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>
            <a:off x="8733393" y="2962379"/>
            <a:ext cx="1132114" cy="13275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-150" dirty="0" smtClean="0"/>
              <a:t>C’est ici!</a:t>
            </a:r>
            <a:endParaRPr lang="fr-FR" spc="-150" dirty="0"/>
          </a:p>
        </p:txBody>
      </p:sp>
      <p:sp>
        <p:nvSpPr>
          <p:cNvPr id="2" name="ZoneTexte 1"/>
          <p:cNvSpPr txBox="1"/>
          <p:nvPr/>
        </p:nvSpPr>
        <p:spPr>
          <a:xfrm>
            <a:off x="2354138" y="5237085"/>
            <a:ext cx="926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Bahnschrift Light Condensed" panose="020B0502040204020203" pitchFamily="34" charset="0"/>
              </a:rPr>
              <a:t>Fresh</a:t>
            </a:r>
            <a:r>
              <a:rPr lang="fr-FR" sz="2400" dirty="0" smtClean="0">
                <a:latin typeface="Bahnschrift Light Condensed" panose="020B0502040204020203" pitchFamily="34" charset="0"/>
              </a:rPr>
              <a:t> news : un onglet alimentation vient d’être ajouté à l’outil GES 1.5!</a:t>
            </a:r>
            <a:endParaRPr lang="fr-FR" sz="2400" dirty="0">
              <a:latin typeface="Bahnschrift Light Condensed" panose="020B0502040204020203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311" y="5083566"/>
            <a:ext cx="905001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0" y="425426"/>
            <a:ext cx="906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Point Vélos ! 	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grpSp>
        <p:nvGrpSpPr>
          <p:cNvPr id="5" name="Groupe 4"/>
          <p:cNvGrpSpPr/>
          <p:nvPr/>
        </p:nvGrpSpPr>
        <p:grpSpPr>
          <a:xfrm>
            <a:off x="10643767" y="105717"/>
            <a:ext cx="1383332" cy="1383332"/>
            <a:chOff x="5762178" y="4074961"/>
            <a:chExt cx="1333830" cy="1314185"/>
          </a:xfrm>
        </p:grpSpPr>
        <p:sp>
          <p:nvSpPr>
            <p:cNvPr id="6" name="Ellipse 5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3" name="Rectangle 2"/>
          <p:cNvSpPr/>
          <p:nvPr/>
        </p:nvSpPr>
        <p:spPr>
          <a:xfrm>
            <a:off x="763016" y="1233568"/>
            <a:ext cx="10741831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Département mobilité douce dans le pole DS Saclay plutôt actif mais </a:t>
            </a:r>
            <a:r>
              <a:rPr lang="fr-FR" dirty="0" smtClean="0"/>
              <a:t>pas </a:t>
            </a:r>
            <a:r>
              <a:rPr lang="fr-FR" dirty="0"/>
              <a:t>de sous de </a:t>
            </a:r>
            <a:r>
              <a:rPr lang="fr-FR" dirty="0" smtClean="0"/>
              <a:t>l’université</a:t>
            </a:r>
            <a:endParaRPr lang="fr-FR" dirty="0"/>
          </a:p>
          <a:p>
            <a:endParaRPr lang="fr-FR" dirty="0"/>
          </a:p>
          <a:p>
            <a:r>
              <a:rPr lang="fr-FR" dirty="0"/>
              <a:t>Strict minimum pour définir l’abri -&gt; CEREMA et ADEME cahier des charges défini </a:t>
            </a:r>
          </a:p>
          <a:p>
            <a:r>
              <a:rPr lang="fr-FR" dirty="0"/>
              <a:t>/!\ Obligation de l’employeur de fournir des stationnements vélos </a:t>
            </a:r>
            <a:r>
              <a:rPr lang="fr-FR" dirty="0" err="1"/>
              <a:t>qd</a:t>
            </a:r>
            <a:r>
              <a:rPr lang="fr-FR" dirty="0"/>
              <a:t> il y a stationnement voiture dispo</a:t>
            </a:r>
          </a:p>
          <a:p>
            <a:endParaRPr lang="fr-FR" dirty="0"/>
          </a:p>
          <a:p>
            <a:r>
              <a:rPr lang="fr-FR" dirty="0"/>
              <a:t>	- programme ALVEOLE finance 50% </a:t>
            </a:r>
          </a:p>
          <a:p>
            <a:r>
              <a:rPr lang="fr-FR" dirty="0"/>
              <a:t>	- inauguration abris vélo </a:t>
            </a:r>
            <a:r>
              <a:rPr lang="fr-FR" dirty="0" err="1"/>
              <a:t>IJClab</a:t>
            </a:r>
            <a:r>
              <a:rPr lang="fr-FR" dirty="0"/>
              <a:t> demain (le 14/12/2023)</a:t>
            </a:r>
          </a:p>
          <a:p>
            <a:r>
              <a:rPr lang="fr-FR" dirty="0"/>
              <a:t>	- prévoir 20/30k€</a:t>
            </a:r>
          </a:p>
          <a:p>
            <a:endParaRPr lang="fr-FR" dirty="0"/>
          </a:p>
          <a:p>
            <a:r>
              <a:rPr lang="fr-FR" dirty="0"/>
              <a:t>Sondage prêt à être envoyé (Loïc) JC va relire le sondage et après GO</a:t>
            </a:r>
          </a:p>
          <a:p>
            <a:r>
              <a:rPr lang="fr-FR" dirty="0"/>
              <a:t>	-&gt; </a:t>
            </a:r>
            <a:r>
              <a:rPr lang="fr-FR" dirty="0" smtClean="0"/>
              <a:t>vérifier que le besoin potentiel est inclus</a:t>
            </a:r>
            <a:endParaRPr lang="fr-FR" dirty="0"/>
          </a:p>
          <a:p>
            <a:endParaRPr lang="fr-FR" dirty="0"/>
          </a:p>
          <a:p>
            <a:r>
              <a:rPr lang="fr-FR" dirty="0"/>
              <a:t>Equipe vélo : JC, Loïc, Marc, </a:t>
            </a:r>
            <a:r>
              <a:rPr lang="fr-FR" dirty="0" smtClean="0"/>
              <a:t>Xavier</a:t>
            </a:r>
          </a:p>
          <a:p>
            <a:endParaRPr lang="fr-FR" dirty="0"/>
          </a:p>
          <a:p>
            <a:r>
              <a:rPr lang="fr-FR" b="1" u="sng" dirty="0" smtClean="0">
                <a:solidFill>
                  <a:srgbClr val="00B050"/>
                </a:solidFill>
              </a:rPr>
              <a:t>17/01/2024</a:t>
            </a:r>
          </a:p>
          <a:p>
            <a:endParaRPr lang="fr-FR" dirty="0"/>
          </a:p>
          <a:p>
            <a:r>
              <a:rPr lang="fr-FR" dirty="0" smtClean="0"/>
              <a:t>Assurance pour les vélos mutualisés? </a:t>
            </a:r>
          </a:p>
          <a:p>
            <a:r>
              <a:rPr lang="fr-FR" dirty="0" smtClean="0"/>
              <a:t>Contrat de leasing?</a:t>
            </a:r>
          </a:p>
          <a:p>
            <a:r>
              <a:rPr lang="fr-FR" dirty="0" smtClean="0"/>
              <a:t>Abris vélos au 209G?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47413" y="943185"/>
            <a:ext cx="3905042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Notes du café vert du 13/12/2023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543403" y="3378956"/>
            <a:ext cx="3718089" cy="27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0" y="425426"/>
            <a:ext cx="948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Notes du dernier Café Vert (en vraiment très résumé)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991310" y="1477840"/>
            <a:ext cx="10424277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&gt;&gt; Prime mobilité douce : Patricia a fait passer l’information à tout le labo pour les agents CNRS et Université 		            (mail du 14/12/2023)</a:t>
            </a:r>
          </a:p>
          <a:p>
            <a:endParaRPr lang="fr-FR" dirty="0" smtClean="0"/>
          </a:p>
          <a:p>
            <a:r>
              <a:rPr lang="fr-FR" dirty="0" smtClean="0"/>
              <a:t>&gt;&gt; Wake on LAN : </a:t>
            </a:r>
          </a:p>
          <a:p>
            <a:r>
              <a:rPr lang="fr-FR" dirty="0"/>
              <a:t>	</a:t>
            </a:r>
            <a:r>
              <a:rPr lang="fr-FR" dirty="0" smtClean="0"/>
              <a:t>- voir avec le service info pour lancer un mail à tous  ?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Ouvrir un ticket et aller voir Simon</a:t>
            </a:r>
          </a:p>
          <a:p>
            <a:r>
              <a:rPr lang="fr-FR" dirty="0"/>
              <a:t>	</a:t>
            </a:r>
            <a:r>
              <a:rPr lang="fr-FR" dirty="0" smtClean="0"/>
              <a:t>- à mettre en place lors de la config. de nouvelles machines (voir avec le service info)</a:t>
            </a:r>
          </a:p>
          <a:p>
            <a:endParaRPr lang="fr-FR" dirty="0"/>
          </a:p>
          <a:p>
            <a:r>
              <a:rPr lang="fr-FR" dirty="0" smtClean="0"/>
              <a:t>&gt;&gt; Réflexion sur les néons du 120 ? Des motivés?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Steeve va prendre en charge la mission, Laurence avait peut être déjà fait faire un devis?</a:t>
            </a:r>
          </a:p>
          <a:p>
            <a:endParaRPr lang="fr-FR" dirty="0"/>
          </a:p>
          <a:p>
            <a:r>
              <a:rPr lang="fr-FR" dirty="0" smtClean="0"/>
              <a:t>&gt;&gt; FAQ sur le SOS logistique pour les problèmes de chauffages, fenêtres…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+ aller en direct 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746121" y="1164783"/>
            <a:ext cx="225300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Notes du café vert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166" y="4584704"/>
            <a:ext cx="5595174" cy="17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522514"/>
            <a:ext cx="11108377" cy="565444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CNES essais matériaux?</a:t>
            </a:r>
          </a:p>
          <a:p>
            <a:r>
              <a:rPr lang="fr-FR" dirty="0" smtClean="0"/>
              <a:t>Impact du fournisseur dans les PUMA</a:t>
            </a:r>
          </a:p>
          <a:p>
            <a:r>
              <a:rPr lang="fr-FR" dirty="0" smtClean="0"/>
              <a:t>Peugeot depuis janvier 2022 -&gt; 5300 km (2022 et 2023)</a:t>
            </a:r>
          </a:p>
          <a:p>
            <a:endParaRPr lang="fr-FR" dirty="0" smtClean="0"/>
          </a:p>
          <a:p>
            <a:r>
              <a:rPr lang="fr-FR" dirty="0" smtClean="0"/>
              <a:t>Missions : </a:t>
            </a:r>
          </a:p>
          <a:p>
            <a:pPr lvl="1"/>
            <a:r>
              <a:rPr lang="fr-FR" dirty="0" smtClean="0"/>
              <a:t>Observatoire de Paris -&gt; cotât carbone par agent? 1A/R transatlantique tous les 2 ans</a:t>
            </a:r>
          </a:p>
          <a:p>
            <a:pPr lvl="1"/>
            <a:r>
              <a:rPr lang="fr-FR" dirty="0" smtClean="0"/>
              <a:t>Mettre en place un groupe de réflexion avec les équipes pour voir si on peut mettre en place des règles à l’IAS sur les départs en missions</a:t>
            </a:r>
          </a:p>
          <a:p>
            <a:pPr lvl="1"/>
            <a:r>
              <a:rPr lang="fr-FR" dirty="0" smtClean="0"/>
              <a:t>LMD? Règles de temps sur place?</a:t>
            </a:r>
          </a:p>
          <a:p>
            <a:pPr lvl="1"/>
            <a:r>
              <a:rPr lang="fr-FR" dirty="0" smtClean="0"/>
              <a:t>Charte de l’IAS pour l’organisation de conférences</a:t>
            </a:r>
          </a:p>
          <a:p>
            <a:pPr lvl="1"/>
            <a:r>
              <a:rPr lang="fr-FR" dirty="0" smtClean="0"/>
              <a:t>Référentiel commun pour l’</a:t>
            </a:r>
            <a:r>
              <a:rPr lang="fr-FR" dirty="0" err="1" smtClean="0"/>
              <a:t>orga</a:t>
            </a:r>
            <a:r>
              <a:rPr lang="fr-FR" dirty="0" smtClean="0"/>
              <a:t> de conférences</a:t>
            </a:r>
          </a:p>
          <a:p>
            <a:pPr lvl="1"/>
            <a:r>
              <a:rPr lang="fr-FR" dirty="0" smtClean="0"/>
              <a:t>Guide survie pour l’organisation des missions -&gt; prévoir le train en avance par exemple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Consommables salles propres :</a:t>
            </a:r>
          </a:p>
          <a:p>
            <a:pPr lvl="1"/>
            <a:r>
              <a:rPr lang="fr-FR" dirty="0" err="1" smtClean="0"/>
              <a:t>Manale</a:t>
            </a:r>
            <a:r>
              <a:rPr lang="fr-FR" dirty="0" smtClean="0"/>
              <a:t> a contacté des entreprises pour connaitre les prix</a:t>
            </a:r>
          </a:p>
          <a:p>
            <a:pPr lvl="1"/>
            <a:r>
              <a:rPr lang="fr-FR" dirty="0" smtClean="0"/>
              <a:t>Serge va peser tous les consommables station pour avoir une idée du poids à recycler</a:t>
            </a:r>
          </a:p>
          <a:p>
            <a:pPr lvl="1"/>
            <a:r>
              <a:rPr lang="fr-FR" dirty="0" smtClean="0"/>
              <a:t>Nettoyage chaussures salles propres -&gt; nettoyage </a:t>
            </a:r>
            <a:r>
              <a:rPr lang="fr-FR" dirty="0" err="1" smtClean="0"/>
              <a:t>lingettes+alcool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Paires de chaussures pour permanents + jetables pour visiteurs?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Charte ordinateurs? Taskforce?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3374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</TotalTime>
  <Words>844</Words>
  <Application>Microsoft Office PowerPoint</Application>
  <PresentationFormat>Grand écran</PresentationFormat>
  <Paragraphs>101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Algerian</vt:lpstr>
      <vt:lpstr>Arial</vt:lpstr>
      <vt:lpstr>Bahnschrift Light Condensed</vt:lpstr>
      <vt:lpstr>Calibri</vt:lpstr>
      <vt:lpstr>Calibri Light</vt:lpstr>
      <vt:lpstr>Gadugi</vt:lpstr>
      <vt:lpstr>Times New Roman</vt:lpstr>
      <vt:lpstr>Thème Office</vt:lpstr>
      <vt:lpstr>Café vert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be-clemence</cp:lastModifiedBy>
  <cp:revision>114</cp:revision>
  <dcterms:created xsi:type="dcterms:W3CDTF">2023-11-06T10:08:56Z</dcterms:created>
  <dcterms:modified xsi:type="dcterms:W3CDTF">2024-01-23T10:56:02Z</dcterms:modified>
</cp:coreProperties>
</file>