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8" r:id="rId3"/>
    <p:sldId id="284" r:id="rId4"/>
    <p:sldId id="280" r:id="rId5"/>
    <p:sldId id="281" r:id="rId6"/>
    <p:sldId id="282" r:id="rId7"/>
    <p:sldId id="283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B050"/>
    <a:srgbClr val="FF00FF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Café </a:t>
            </a:r>
            <a:r>
              <a:rPr lang="en-US" dirty="0" err="1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12/06/2024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Ce qui s’est passé au CONSEIL DE LABO du 31 mai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b="1" u="sng" dirty="0"/>
              <a:t>Opérations spécifiques :</a:t>
            </a:r>
          </a:p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	- financement par le labo d’environ 5k€ pour remplacer les lampes de la station d’étalonnage </a:t>
            </a:r>
          </a:p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b="1" u="sng" dirty="0"/>
              <a:t>Vélos :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la direction va demander à la fac la mise à niveau de l’abris vélo existant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pas de décision claire pour utiliser l’enceinte du tank azote devant le 121 ®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b="1" u="sng" dirty="0"/>
              <a:t>Missions :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la direction faire une lettre de mécontentement vers les tutelles pour signifier la difficulté à réserver les trains à l'étranger + TER en France + difficultés des missions quand il y a cofinancement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autoriser la 1ère classe en train pour les trajets longs (&gt; 4heures) --&gt; vérification auprès des tutelles avant accord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b="1" u="sng" dirty="0"/>
              <a:t>Autre :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il y aura un point commission verte lors de la journée des nouveaux entrants et entrantes</a:t>
            </a:r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32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Demandes OSUPS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	- demande pour remplacer les lampes de la station déposée (5k€)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arceaux vélos?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autre?</a:t>
            </a:r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717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Les news de la prospective CNES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07068"/>
            <a:ext cx="827503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dirty="0"/>
              <a:t>Un rapport est sorti lundi, diffusé hier sur Labo1.5!</a:t>
            </a:r>
          </a:p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b="1" u="sng" dirty="0"/>
              <a:t>Titre : Réduction de l’empreinte environnementale des activités scientifiques spatiales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87B5DB-DE81-4749-A4F6-317DB040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70" y="2613521"/>
            <a:ext cx="3077702" cy="35565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1C6C04-CA48-47A4-BBB3-D38AE5DAB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966" y="2500036"/>
            <a:ext cx="5708263" cy="37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Les news de la prospective CNES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40221" y="1110676"/>
            <a:ext cx="10330770" cy="5478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b="1" u="sng" dirty="0"/>
              <a:t>Axes de réduction :</a:t>
            </a:r>
          </a:p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b="1" dirty="0"/>
              <a:t>	- quantifier et suivre les émissions de GES</a:t>
            </a:r>
          </a:p>
          <a:p>
            <a:pPr marL="179388" indent="-179388" algn="just"/>
            <a:r>
              <a:rPr lang="fr-FR" sz="1400" dirty="0"/>
              <a:t>		- quantifier annuellement les émissions de GES prévisionnelles des dossiers de candidature aux appels à projet de 	recherche (APR), dès l’appel 2025</a:t>
            </a:r>
          </a:p>
          <a:p>
            <a:pPr marL="179388" indent="-179388" algn="just"/>
            <a:r>
              <a:rPr lang="fr-FR" sz="1400" dirty="0"/>
              <a:t>		- analyses de cycle de vie de toutes les projets dans lesquels le CNES est impliqué</a:t>
            </a:r>
          </a:p>
          <a:p>
            <a:pPr marL="179388" indent="-179388" algn="just"/>
            <a:r>
              <a:rPr lang="fr-FR" sz="1400" dirty="0"/>
              <a:t>		- évaluer les émissions des infrastructures sol </a:t>
            </a:r>
          </a:p>
          <a:p>
            <a:pPr marL="179388" indent="-179388" algn="just"/>
            <a:r>
              <a:rPr lang="fr-FR" sz="1400" dirty="0"/>
              <a:t>		- financer les activités de recherches sur l’empreinte environnementale des activités spatiales (plusieurs 	propositions de thèses)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b="1" dirty="0"/>
              <a:t>	- mettre en place des budgets carbones ainsi qu’une trajectoire de réduction</a:t>
            </a:r>
          </a:p>
          <a:p>
            <a:pPr marL="179388" indent="-179388" algn="just"/>
            <a:endParaRPr lang="fr-FR" sz="1400" b="1" dirty="0"/>
          </a:p>
          <a:p>
            <a:pPr marL="179388" indent="-179388" algn="just"/>
            <a:r>
              <a:rPr lang="fr-FR" sz="1400" b="1" dirty="0"/>
              <a:t>	- sensibiliser et former à la transition environnementale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b="1" dirty="0"/>
              <a:t>	- optimiser et mutualiser les besoins et les moyens</a:t>
            </a:r>
          </a:p>
          <a:p>
            <a:pPr marL="179388" indent="-179388" algn="just"/>
            <a:r>
              <a:rPr lang="fr-FR" sz="1400" dirty="0"/>
              <a:t>		- limiter les sur-spécifications</a:t>
            </a:r>
          </a:p>
          <a:p>
            <a:pPr marL="179388" indent="-179388" algn="just"/>
            <a:r>
              <a:rPr lang="fr-FR" sz="1400" dirty="0"/>
              <a:t>		- appliquer l’éco-conception, favoriser le recyclage et le réemploi</a:t>
            </a:r>
          </a:p>
          <a:p>
            <a:pPr marL="179388" indent="-179388" algn="just"/>
            <a:r>
              <a:rPr lang="fr-FR" sz="1400" dirty="0"/>
              <a:t>		- ouvrir les demandes APR ainsi que les sujets de doctorat et post-doctorat à l’exploitation de données d’archives</a:t>
            </a:r>
          </a:p>
          <a:p>
            <a:pPr marL="179388" indent="-179388" algn="just"/>
            <a:r>
              <a:rPr lang="fr-FR" sz="1400" dirty="0"/>
              <a:t>		- éviter les déplacements en avion non impérieux et de les remplacer par des déplacements en train ou une participation en 	distanciel</a:t>
            </a:r>
          </a:p>
          <a:p>
            <a:pPr marL="179388" indent="-179388" algn="just"/>
            <a:r>
              <a:rPr lang="fr-FR" sz="1400" dirty="0"/>
              <a:t>		- encourager les missions ballons comme une alternative potentielle aux missions orbitales, notamment pour les 	démonstrateurs technologiques</a:t>
            </a:r>
          </a:p>
          <a:p>
            <a:pPr marL="179388" indent="-179388" algn="just"/>
            <a:endParaRPr lang="fr-FR" sz="1400" b="1" dirty="0"/>
          </a:p>
          <a:p>
            <a:pPr marL="179388" indent="-179388" algn="just"/>
            <a:r>
              <a:rPr lang="fr-FR" sz="1400" b="1" dirty="0"/>
              <a:t>	- prioriser les besoins pour réduire les moyens</a:t>
            </a:r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166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Les news de la prospective CNES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642455-2D2D-4A68-8875-365D9E9FC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23" y="1106139"/>
            <a:ext cx="4682408" cy="5532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36A105-0F4B-4D0C-95D1-23EBC86BC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89780"/>
            <a:ext cx="4394668" cy="4389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93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Pour un </a:t>
            </a:r>
            <a:r>
              <a:rPr lang="fr-FR" sz="2400" dirty="0" err="1">
                <a:latin typeface="Algerian" panose="04020705040A02060702" pitchFamily="82" charset="0"/>
              </a:rPr>
              <a:t>reveil</a:t>
            </a:r>
            <a:r>
              <a:rPr lang="fr-FR" sz="2400" dirty="0">
                <a:latin typeface="Algerian" panose="04020705040A02060702" pitchFamily="82" charset="0"/>
              </a:rPr>
              <a:t> </a:t>
            </a:r>
            <a:r>
              <a:rPr lang="fr-FR" sz="2400" dirty="0" err="1">
                <a:latin typeface="Algerian" panose="04020705040A02060702" pitchFamily="82" charset="0"/>
              </a:rPr>
              <a:t>ecologique</a:t>
            </a:r>
            <a:r>
              <a:rPr lang="fr-FR" sz="2400" dirty="0">
                <a:latin typeface="Algerian" panose="04020705040A02060702" pitchFamily="82" charset="0"/>
              </a:rPr>
              <a:t> – rapport sur le secteur spatial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412E9A-09E8-4584-807D-EE6DF39D70BA}"/>
              </a:ext>
            </a:extLst>
          </p:cNvPr>
          <p:cNvSpPr txBox="1"/>
          <p:nvPr/>
        </p:nvSpPr>
        <p:spPr>
          <a:xfrm>
            <a:off x="1146527" y="1489049"/>
            <a:ext cx="1033077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b="1" u="sng" dirty="0"/>
              <a:t>3 axes majeurs :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Améliorer notre connaissance de l’impact environnemental du spatial</a:t>
            </a:r>
          </a:p>
          <a:p>
            <a:pPr marL="179388" indent="-179388" algn="just"/>
            <a:r>
              <a:rPr lang="fr-FR" sz="1400" dirty="0"/>
              <a:t>	- Renforcer la prise en compte de ces sujets dans la gouvernance des entreprises</a:t>
            </a:r>
          </a:p>
          <a:p>
            <a:pPr marL="179388" indent="-179388" algn="just"/>
            <a:r>
              <a:rPr lang="fr-FR" sz="1400" dirty="0"/>
              <a:t>	- Orienter les financements et renforcer la règlementation pour choisir les projets au regard de leur intérêt sociétal</a:t>
            </a:r>
          </a:p>
          <a:p>
            <a:pPr marL="179388" indent="-179388" algn="just"/>
            <a:endParaRPr lang="fr-FR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17C3CF-F8EE-4E63-BFBD-5A636B3F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6" y="3208403"/>
            <a:ext cx="5384259" cy="3224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CF682F-1B8C-483D-BEA7-40AD940CD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08403"/>
            <a:ext cx="5675035" cy="3007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30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NOTES du café vert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67435" y="1312517"/>
            <a:ext cx="7808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Ecrire ici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</TotalTime>
  <Words>491</Words>
  <Application>Microsoft Office PowerPoint</Application>
  <PresentationFormat>Grand écran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Gadugi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Clémence De Jabrun</cp:lastModifiedBy>
  <cp:revision>82</cp:revision>
  <dcterms:created xsi:type="dcterms:W3CDTF">2023-11-06T10:08:56Z</dcterms:created>
  <dcterms:modified xsi:type="dcterms:W3CDTF">2024-06-12T10:43:29Z</dcterms:modified>
</cp:coreProperties>
</file>