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73" r:id="rId5"/>
    <p:sldId id="271" r:id="rId6"/>
    <p:sldId id="265" r:id="rId7"/>
    <p:sldId id="266" r:id="rId8"/>
    <p:sldId id="269" r:id="rId9"/>
    <p:sldId id="274" r:id="rId10"/>
    <p:sldId id="270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irrus.universite-paris-saclay.fr/s/wEj8mgCrxNmoaB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doc-projets.ias.u-psud.fr/redmine/projects/commission-verte/wiki/27-10-20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centre-dalembert.universite-paris-saclay.fr/seminaire-2023-rechauffement-climatique-alertes-environnementales-va-t-on-faire-de-la-recherche-autre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Café </a:t>
            </a:r>
            <a:r>
              <a:rPr lang="en-US" dirty="0" err="1" smtClean="0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Gadugi" panose="020B0502040204020203" pitchFamily="34" charset="0"/>
                <a:ea typeface="Gadugi" panose="020B0502040204020203" pitchFamily="34" charset="0"/>
              </a:rPr>
              <a:t>13/11/2023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66800" y="1245473"/>
            <a:ext cx="8384371" cy="3213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SENSIBILISATION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78870" y="1302177"/>
            <a:ext cx="80918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b="1" dirty="0" smtClean="0"/>
              <a:t>		</a:t>
            </a:r>
            <a:r>
              <a:rPr lang="fr-FR" sz="1400" dirty="0" smtClean="0"/>
              <a:t>campagnes </a:t>
            </a:r>
            <a:r>
              <a:rPr lang="fr-FR" sz="1400" dirty="0"/>
              <a:t>d’affichage sur les principaux leviers à l’échelle individuelle : </a:t>
            </a:r>
            <a:endParaRPr lang="fr-FR" sz="1400" dirty="0" smtClean="0"/>
          </a:p>
          <a:p>
            <a:pPr marL="179388" indent="-179388" algn="just"/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sz="1400" dirty="0" smtClean="0">
                <a:latin typeface="+mj-lt"/>
              </a:rPr>
              <a:t>-&gt; transport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smtClean="0">
                <a:latin typeface="+mj-lt"/>
              </a:rPr>
              <a:t>alimentation</a:t>
            </a:r>
            <a:r>
              <a:rPr lang="fr-FR" sz="1400" dirty="0">
                <a:latin typeface="+mj-lt"/>
              </a:rPr>
              <a:t>, consommation</a:t>
            </a:r>
          </a:p>
          <a:p>
            <a:pPr marL="179388" indent="-179388" algn="just"/>
            <a:r>
              <a:rPr lang="fr-FR" sz="1400" dirty="0"/>
              <a:t>		</a:t>
            </a:r>
            <a:endParaRPr lang="fr-FR" sz="1400" dirty="0" smtClean="0"/>
          </a:p>
          <a:p>
            <a:pPr marL="179388" indent="-179388" algn="just"/>
            <a:r>
              <a:rPr lang="fr-FR" sz="1400" dirty="0"/>
              <a:t>	</a:t>
            </a:r>
            <a:r>
              <a:rPr lang="fr-FR" sz="1400" dirty="0" smtClean="0"/>
              <a:t>	mettre </a:t>
            </a:r>
            <a:r>
              <a:rPr lang="fr-FR" sz="1400" dirty="0"/>
              <a:t>en avant les applis de covoiturage et autopartage</a:t>
            </a:r>
          </a:p>
          <a:p>
            <a:pPr marL="179388" indent="-179388" algn="just"/>
            <a:r>
              <a:rPr lang="fr-FR" sz="1400" dirty="0"/>
              <a:t>		</a:t>
            </a:r>
          </a:p>
          <a:p>
            <a:pPr marL="179388" indent="-179388" algn="just"/>
            <a:r>
              <a:rPr lang="fr-FR" sz="1400" dirty="0" smtClean="0"/>
              <a:t>		faire </a:t>
            </a:r>
            <a:r>
              <a:rPr lang="fr-FR" sz="1400" dirty="0"/>
              <a:t>de la pub pour les recycleries et éco-lieux de la région </a:t>
            </a:r>
          </a:p>
          <a:p>
            <a:pPr marL="179388" indent="-179388" algn="just"/>
            <a:r>
              <a:rPr lang="fr-FR" sz="1400" dirty="0"/>
              <a:t>	</a:t>
            </a:r>
          </a:p>
          <a:p>
            <a:pPr marL="179388" indent="-179388" algn="just"/>
            <a:r>
              <a:rPr lang="fr-FR" sz="1400" dirty="0" smtClean="0"/>
              <a:t>		organiser </a:t>
            </a:r>
            <a:r>
              <a:rPr lang="fr-FR" sz="1400" dirty="0"/>
              <a:t>des ateliers (fresque du climat, ma terre en 180 minutes, atelier 2 tonnes)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 smtClean="0"/>
              <a:t>		organisation </a:t>
            </a:r>
            <a:r>
              <a:rPr lang="fr-FR" sz="1400" dirty="0"/>
              <a:t>d’un </a:t>
            </a:r>
            <a:r>
              <a:rPr lang="fr-FR" sz="1400" dirty="0" err="1" smtClean="0"/>
              <a:t>Végipéro</a:t>
            </a:r>
            <a:r>
              <a:rPr lang="fr-FR" sz="1400" dirty="0" smtClean="0"/>
              <a:t> ?</a:t>
            </a:r>
          </a:p>
          <a:p>
            <a:pPr marL="179388" indent="-179388" algn="just"/>
            <a:r>
              <a:rPr lang="fr-FR" sz="1400" dirty="0"/>
              <a:t>	</a:t>
            </a:r>
            <a:r>
              <a:rPr lang="fr-FR" sz="1400" dirty="0" smtClean="0"/>
              <a:t>	</a:t>
            </a:r>
          </a:p>
          <a:p>
            <a:pPr marL="179388" indent="-179388" algn="just"/>
            <a:r>
              <a:rPr lang="fr-FR" sz="1400" dirty="0"/>
              <a:t>	</a:t>
            </a:r>
            <a:r>
              <a:rPr lang="fr-FR" sz="1400" dirty="0" smtClean="0"/>
              <a:t>	organisation de midis/soirées jeux (</a:t>
            </a:r>
            <a:r>
              <a:rPr lang="fr-FR" sz="1400" dirty="0" err="1" smtClean="0"/>
              <a:t>Climatictac</a:t>
            </a:r>
            <a:r>
              <a:rPr lang="fr-FR" sz="1400" dirty="0" smtClean="0"/>
              <a:t> (à réserver), </a:t>
            </a:r>
            <a:r>
              <a:rPr lang="fr-FR" sz="1400" dirty="0" err="1" smtClean="0"/>
              <a:t>Carbon</a:t>
            </a:r>
            <a:r>
              <a:rPr lang="fr-FR" sz="1400" dirty="0" smtClean="0"/>
              <a:t> Lean (15€/jeu))</a:t>
            </a:r>
            <a:endParaRPr lang="fr-FR" sz="1400" dirty="0"/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 smtClean="0"/>
              <a:t>		organiser </a:t>
            </a:r>
            <a:r>
              <a:rPr lang="fr-FR" sz="1400" dirty="0"/>
              <a:t>des conférences </a:t>
            </a:r>
            <a:r>
              <a:rPr lang="fr-FR" sz="1400" dirty="0" smtClean="0"/>
              <a:t>(chercheurs </a:t>
            </a:r>
            <a:r>
              <a:rPr lang="fr-FR" sz="1400" dirty="0"/>
              <a:t>et chercheuses de Paris </a:t>
            </a:r>
            <a:r>
              <a:rPr lang="fr-FR" sz="1400" dirty="0" smtClean="0"/>
              <a:t>Saclay?)</a:t>
            </a:r>
            <a:endParaRPr lang="fr-FR" sz="1400" dirty="0"/>
          </a:p>
          <a:p>
            <a:endParaRPr lang="fr-FR" sz="1400" b="1" dirty="0" smtClean="0"/>
          </a:p>
          <a:p>
            <a:endParaRPr lang="fr-FR" sz="1400" dirty="0"/>
          </a:p>
          <a:p>
            <a:pPr marL="896938" indent="-896938"/>
            <a:r>
              <a:rPr lang="fr-FR" sz="1400" dirty="0" smtClean="0"/>
              <a:t>	</a:t>
            </a:r>
            <a:r>
              <a:rPr lang="fr-FR" sz="1400" b="1" dirty="0"/>
              <a:t>	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153" y="3245122"/>
            <a:ext cx="1419225" cy="790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521" y="5113353"/>
            <a:ext cx="3169300" cy="7749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053" y="4988432"/>
            <a:ext cx="2689972" cy="14311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795" y="1675726"/>
            <a:ext cx="1967944" cy="9145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784" y="-138606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783" y="1188799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82" y="2579575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Energies 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Eau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81" y="398762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Achats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Déchets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81" y="5440901"/>
            <a:ext cx="584049" cy="14561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Sensibilisation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71" y="1377921"/>
            <a:ext cx="229719" cy="2222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71" y="2014073"/>
            <a:ext cx="229719" cy="22225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71" y="2437997"/>
            <a:ext cx="229719" cy="22225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71" y="2877327"/>
            <a:ext cx="229719" cy="22225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68" y="3305971"/>
            <a:ext cx="229719" cy="22225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69" y="3734616"/>
            <a:ext cx="229719" cy="22225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744" y="4156867"/>
            <a:ext cx="229719" cy="2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066800" y="1245473"/>
            <a:ext cx="8384371" cy="4947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Actions, Idées, ?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78870" y="1302177"/>
            <a:ext cx="80918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b="1" dirty="0" smtClean="0"/>
              <a:t>	Chantiers en cours et à venir (?)</a:t>
            </a:r>
          </a:p>
          <a:p>
            <a:pPr marL="179388" indent="-179388" algn="just"/>
            <a:endParaRPr lang="fr-FR" sz="1400" b="1" dirty="0"/>
          </a:p>
          <a:p>
            <a:pPr marL="179388" indent="-179388" algn="just"/>
            <a:r>
              <a:rPr lang="fr-FR" sz="1400" b="1" dirty="0" smtClean="0"/>
              <a:t>		</a:t>
            </a:r>
            <a:r>
              <a:rPr lang="fr-FR" sz="1400" dirty="0" smtClean="0"/>
              <a:t>Etablir le BGES 2022 de l’IAS (ou 2023?)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 smtClean="0"/>
              <a:t>		Mise en place de l’abris vélo sécurisé</a:t>
            </a:r>
          </a:p>
          <a:p>
            <a:pPr marL="179388" indent="-179388" algn="just"/>
            <a:endParaRPr lang="fr-FR" sz="1400" b="1" dirty="0" smtClean="0"/>
          </a:p>
          <a:p>
            <a:pPr marL="179388" indent="-179388" algn="just"/>
            <a:r>
              <a:rPr lang="fr-FR" sz="1400" b="1" dirty="0"/>
              <a:t>		</a:t>
            </a:r>
            <a:r>
              <a:rPr lang="fr-FR" sz="1400" dirty="0"/>
              <a:t>Trouver le financement et mettre en place un refroidissement des pompes de la station </a:t>
            </a:r>
            <a:r>
              <a:rPr lang="fr-FR" sz="1400" dirty="0" smtClean="0"/>
              <a:t>	d’étalonnage </a:t>
            </a:r>
            <a:r>
              <a:rPr lang="fr-FR" sz="1400" dirty="0"/>
              <a:t>(Bât .120) en circuit fermé, pour éviter le gaspillage d’eau</a:t>
            </a:r>
          </a:p>
          <a:p>
            <a:pPr marL="179388" indent="-179388" algn="just"/>
            <a:r>
              <a:rPr lang="fr-FR" sz="1400" dirty="0"/>
              <a:t>		</a:t>
            </a:r>
          </a:p>
          <a:p>
            <a:pPr marL="179388" indent="-179388" algn="just"/>
            <a:r>
              <a:rPr lang="fr-FR" sz="1400" dirty="0" smtClean="0"/>
              <a:t>	</a:t>
            </a:r>
            <a:r>
              <a:rPr lang="fr-FR" sz="1400" b="1" dirty="0"/>
              <a:t>	</a:t>
            </a:r>
            <a:r>
              <a:rPr lang="fr-FR" sz="1400" dirty="0" smtClean="0"/>
              <a:t>Finir </a:t>
            </a:r>
            <a:r>
              <a:rPr lang="fr-FR" sz="1400" dirty="0"/>
              <a:t>de mettre en place le magasin de </a:t>
            </a:r>
            <a:r>
              <a:rPr lang="fr-FR" sz="1400" dirty="0" smtClean="0"/>
              <a:t>l’IAS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 smtClean="0"/>
              <a:t>		Campagnes d’affichages ?</a:t>
            </a:r>
          </a:p>
          <a:p>
            <a:pPr marL="179388" indent="-179388" algn="just"/>
            <a:r>
              <a:rPr lang="fr-FR" sz="1400" dirty="0"/>
              <a:t>	</a:t>
            </a:r>
            <a:endParaRPr lang="fr-FR" sz="1400" dirty="0" smtClean="0"/>
          </a:p>
          <a:p>
            <a:pPr marL="179388" indent="-179388" algn="just"/>
            <a:r>
              <a:rPr lang="fr-FR" sz="1400" dirty="0"/>
              <a:t>	</a:t>
            </a:r>
            <a:r>
              <a:rPr lang="fr-FR" sz="1400" dirty="0" smtClean="0"/>
              <a:t>	Ateliers ? Jeux ? </a:t>
            </a:r>
            <a:r>
              <a:rPr lang="fr-FR" sz="1400" dirty="0"/>
              <a:t>Evènements festifs autour de la transition écologique ?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		</a:t>
            </a:r>
            <a:r>
              <a:rPr lang="fr-FR" sz="1400" dirty="0"/>
              <a:t>Séminaires avec des chercheurs/chercheuses sur les questions environnementales ?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 smtClean="0"/>
              <a:t>		Réduction des achats de produits jetables ?</a:t>
            </a:r>
            <a:endParaRPr lang="fr-FR" sz="1400" dirty="0"/>
          </a:p>
          <a:p>
            <a:pPr marL="179388" indent="-179388" algn="just"/>
            <a:r>
              <a:rPr lang="fr-FR" sz="1400" dirty="0" smtClean="0"/>
              <a:t>		</a:t>
            </a:r>
            <a:endParaRPr lang="fr-FR" sz="1400" dirty="0"/>
          </a:p>
          <a:p>
            <a:pPr marL="179388" indent="-179388" algn="just"/>
            <a:r>
              <a:rPr lang="fr-FR" sz="1400" dirty="0" smtClean="0"/>
              <a:t>		Entamer une réflexion autour des pratiques de la recherche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 smtClean="0"/>
              <a:t>		 Entamer une réflexion autour des transports pour les missions</a:t>
            </a:r>
            <a:endParaRPr lang="fr-FR" sz="1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68" y="1804864"/>
            <a:ext cx="229719" cy="22225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68" y="2228788"/>
            <a:ext cx="229719" cy="22225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744" y="2668628"/>
            <a:ext cx="229719" cy="22225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368" y="3305971"/>
            <a:ext cx="229719" cy="22225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5369" y="3734616"/>
            <a:ext cx="229719" cy="22225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3744" y="4156867"/>
            <a:ext cx="229719" cy="22225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5367" y="4564792"/>
            <a:ext cx="229719" cy="22225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6992" y="5007671"/>
            <a:ext cx="229719" cy="22225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5367" y="5429922"/>
            <a:ext cx="229719" cy="22225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6990" y="5810688"/>
            <a:ext cx="229719" cy="2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A venir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045" y="1066491"/>
            <a:ext cx="659130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207" y="3145376"/>
            <a:ext cx="4381500" cy="22955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829" y="3191325"/>
            <a:ext cx="5480524" cy="128478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2777383" y="4126294"/>
            <a:ext cx="381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 demain (14/11) à 14h à l’</a:t>
            </a:r>
            <a:r>
              <a:rPr lang="fr-FR" dirty="0" err="1" smtClean="0"/>
              <a:t>IJClab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6957" y="3630599"/>
            <a:ext cx="19907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NOTES du café vert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67435" y="1312517"/>
            <a:ext cx="78082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Flotte </a:t>
            </a:r>
            <a:r>
              <a:rPr lang="fr-FR" sz="1400" dirty="0"/>
              <a:t>de vélo électriques </a:t>
            </a:r>
            <a:r>
              <a:rPr lang="fr-FR" sz="1400" dirty="0" smtClean="0"/>
              <a:t>! oui </a:t>
            </a:r>
            <a:r>
              <a:rPr lang="fr-FR" sz="1400" dirty="0" err="1"/>
              <a:t>motiv</a:t>
            </a:r>
            <a:r>
              <a:rPr lang="fr-FR" sz="1400" dirty="0"/>
              <a:t> ++</a:t>
            </a:r>
          </a:p>
          <a:p>
            <a:r>
              <a:rPr lang="fr-FR" sz="1400" dirty="0" smtClean="0"/>
              <a:t>	- l'</a:t>
            </a:r>
            <a:r>
              <a:rPr lang="fr-FR" sz="1400" dirty="0" err="1" smtClean="0"/>
              <a:t>IJClab</a:t>
            </a:r>
            <a:r>
              <a:rPr lang="fr-FR" sz="1400" dirty="0" smtClean="0"/>
              <a:t> </a:t>
            </a:r>
            <a:r>
              <a:rPr lang="fr-FR" sz="1400" dirty="0"/>
              <a:t>a une flotte + vélo cargo, les contacter pour </a:t>
            </a:r>
            <a:r>
              <a:rPr lang="fr-FR" sz="1400" dirty="0" smtClean="0"/>
              <a:t>mettre </a:t>
            </a:r>
            <a:r>
              <a:rPr lang="fr-FR" sz="1400" dirty="0"/>
              <a:t>ça en place à </a:t>
            </a:r>
            <a:r>
              <a:rPr lang="fr-FR" sz="1400" dirty="0" smtClean="0"/>
              <a:t>l'IAS</a:t>
            </a:r>
          </a:p>
          <a:p>
            <a:endParaRPr lang="fr-FR" sz="1400" dirty="0"/>
          </a:p>
          <a:p>
            <a:r>
              <a:rPr lang="fr-FR" sz="1400" dirty="0"/>
              <a:t>Estimer le </a:t>
            </a:r>
            <a:r>
              <a:rPr lang="fr-FR" sz="1400" dirty="0" smtClean="0"/>
              <a:t>pourcentage </a:t>
            </a:r>
            <a:r>
              <a:rPr lang="fr-FR" sz="1400" dirty="0"/>
              <a:t>de </a:t>
            </a:r>
            <a:r>
              <a:rPr lang="fr-FR" sz="1400" dirty="0" smtClean="0"/>
              <a:t>personnels </a:t>
            </a:r>
            <a:r>
              <a:rPr lang="fr-FR" sz="1400" dirty="0"/>
              <a:t>utilisant la voiture pour aller au </a:t>
            </a:r>
            <a:r>
              <a:rPr lang="fr-FR" sz="1400" dirty="0" smtClean="0"/>
              <a:t>travail -&gt; Via sondage Vélo?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 smtClean="0"/>
              <a:t>Robinets thermostatiques </a:t>
            </a:r>
            <a:r>
              <a:rPr lang="fr-FR" sz="1400" dirty="0"/>
              <a:t>du </a:t>
            </a:r>
            <a:r>
              <a:rPr lang="fr-FR" sz="1400" dirty="0" smtClean="0"/>
              <a:t>4ème </a:t>
            </a:r>
            <a:r>
              <a:rPr lang="fr-FR" sz="1400" dirty="0"/>
              <a:t>qui ne </a:t>
            </a:r>
            <a:r>
              <a:rPr lang="fr-FR" sz="1400" dirty="0" smtClean="0"/>
              <a:t>fonctionnent </a:t>
            </a:r>
            <a:r>
              <a:rPr lang="fr-FR" sz="1400" dirty="0"/>
              <a:t>pas</a:t>
            </a:r>
          </a:p>
          <a:p>
            <a:r>
              <a:rPr lang="fr-FR" sz="1400" dirty="0"/>
              <a:t>Isoler le 4eme étage? Passoire thermique 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Pour rappel : bâtiment </a:t>
            </a:r>
            <a:r>
              <a:rPr lang="fr-FR" sz="1400" dirty="0"/>
              <a:t>120 </a:t>
            </a:r>
            <a:r>
              <a:rPr lang="fr-FR" sz="1400" dirty="0" smtClean="0"/>
              <a:t>CNRS; 121,209 et 105 université</a:t>
            </a:r>
          </a:p>
          <a:p>
            <a:endParaRPr lang="fr-FR" sz="1400" dirty="0" smtClean="0"/>
          </a:p>
          <a:p>
            <a:r>
              <a:rPr lang="fr-FR" sz="1400" dirty="0" smtClean="0"/>
              <a:t>Circuit d’eau station : Paul a regardé pour mettre un </a:t>
            </a:r>
            <a:r>
              <a:rPr lang="fr-FR" sz="1400" dirty="0" err="1" smtClean="0"/>
              <a:t>chiller</a:t>
            </a:r>
            <a:r>
              <a:rPr lang="fr-FR" sz="1400" dirty="0" smtClean="0"/>
              <a:t> en place mais refusé par la DR4, comme il y a plusieurs cuves (appel national).</a:t>
            </a:r>
          </a:p>
          <a:p>
            <a:endParaRPr lang="fr-FR" sz="1400" dirty="0" smtClean="0"/>
          </a:p>
          <a:p>
            <a:r>
              <a:rPr lang="fr-FR" sz="1400" dirty="0" smtClean="0"/>
              <a:t>	-&gt; Faire un travail d’estimation de la consommation en énergie de plusieurs </a:t>
            </a:r>
            <a:r>
              <a:rPr lang="fr-FR" sz="1400" dirty="0" err="1" smtClean="0"/>
              <a:t>chiller</a:t>
            </a:r>
            <a:r>
              <a:rPr lang="fr-FR" sz="1400" dirty="0" smtClean="0"/>
              <a:t> /r à un 	circuit d’eau fermé (donc refroidit)?</a:t>
            </a:r>
          </a:p>
          <a:p>
            <a:endParaRPr lang="fr-FR" sz="1400" dirty="0" smtClean="0"/>
          </a:p>
          <a:p>
            <a:r>
              <a:rPr lang="fr-FR" sz="1400" dirty="0" smtClean="0"/>
              <a:t>Compostage se renseigner pour le mettre en place à l'IAS. Est-ce qu’il y a quelque chose à l’échelle de l’université?</a:t>
            </a:r>
          </a:p>
          <a:p>
            <a:endParaRPr lang="fr-FR" sz="1400" dirty="0" smtClean="0"/>
          </a:p>
          <a:p>
            <a:r>
              <a:rPr lang="fr-FR" sz="1400" dirty="0" smtClean="0"/>
              <a:t>Prochaine commission verte -&gt; présentation du </a:t>
            </a:r>
            <a:r>
              <a:rPr lang="fr-FR" sz="1400" dirty="0" err="1" smtClean="0"/>
              <a:t>Redmine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Mai </a:t>
            </a:r>
            <a:r>
              <a:rPr lang="fr-FR" sz="1400" dirty="0"/>
              <a:t>à vélo, challenge </a:t>
            </a:r>
            <a:r>
              <a:rPr lang="fr-FR" sz="1400" dirty="0" err="1" smtClean="0"/>
              <a:t>Géovélo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de l’université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91311" y="1297134"/>
            <a:ext cx="10998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Charte développement soutenable de l’université</a:t>
            </a:r>
            <a:r>
              <a:rPr lang="fr-FR" sz="1600" dirty="0" smtClean="0"/>
              <a:t>     </a:t>
            </a:r>
            <a:r>
              <a:rPr lang="fr-FR" sz="1100" dirty="0" smtClean="0"/>
              <a:t>disponible ici : </a:t>
            </a:r>
            <a:r>
              <a:rPr lang="fr-FR" sz="1100" dirty="0" smtClean="0">
                <a:hlinkClick r:id="rId2"/>
              </a:rPr>
              <a:t>https://cirrus.universite-paris-saclay.fr/s/wEj8mgCrxNmoaBN</a:t>
            </a:r>
            <a:endParaRPr lang="fr-FR" sz="1100" dirty="0" smtClean="0"/>
          </a:p>
          <a:p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991311" y="1821572"/>
            <a:ext cx="9930214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dirty="0" smtClean="0"/>
              <a:t>1. Prendre en compte à des fins de minimisation, les impacts sur le climat, l’environnement et la biodiversité, dans toutes les décisions      stratégiques de l’Université ;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2. Soutenir les recherches et innovations participant du développement soutenable ;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3. Agir en faveur du bien-être au travail et de la valorisation de l’engagement des personnels et des étudiant.es ;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4. Promouvoir l’égalité entre toutes et tous et lutter contre toutes les formes de discrimination ;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5. Développer un enseignement et des formations de qualité sur les enjeux globaux, à destination non seulement des étudiant.e.s dans leur diversité, mais aussi des personnels, du grand public et des professionnels ;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6. Réduire l’empreinte écologique de toutes les activités de l’Université, ceci notamment par la sobriété énergétique, le développement des mobilités douces et des transports en commun, le recours à une alimentation durable, la réduction et la valorisation des déchets, une politique d’achat responsable;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7. Participer à la remédiation écologique des territoires, en priorisant la préservation des milieux naturels et cultivés, la restauration des fonctions écosystémiques et la libre évolution de la biodiversité ;</a:t>
            </a:r>
          </a:p>
          <a:p>
            <a:pPr marL="179388" indent="-179388" algn="just"/>
            <a:endParaRPr lang="fr-FR" sz="1400" dirty="0" smtClean="0"/>
          </a:p>
          <a:p>
            <a:pPr marL="179388" indent="-179388" algn="just"/>
            <a:r>
              <a:rPr lang="fr-FR" sz="1400" dirty="0" smtClean="0"/>
              <a:t>8. Proposer l’expertise de l'Université aux organismes publics ou privés demandeurs de solutions pour réussir la transition socio-écologique.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9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de l’université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e 8"/>
          <p:cNvGrpSpPr/>
          <p:nvPr/>
        </p:nvGrpSpPr>
        <p:grpSpPr>
          <a:xfrm>
            <a:off x="863125" y="2196555"/>
            <a:ext cx="6793907" cy="1871529"/>
            <a:chOff x="863125" y="1247686"/>
            <a:chExt cx="6793907" cy="187152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863125" y="1247686"/>
              <a:ext cx="6793907" cy="18715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461329" y="1831368"/>
              <a:ext cx="6016241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9388" indent="-179388" algn="just"/>
              <a:r>
                <a:rPr lang="fr-FR" sz="1400" dirty="0" smtClean="0"/>
                <a:t>Objectif de l’engagement européen : - 55% en 2030 /r à 1950</a:t>
              </a:r>
            </a:p>
            <a:p>
              <a:pPr marL="179388" indent="-179388" algn="just"/>
              <a:endParaRPr lang="fr-FR" sz="1400" dirty="0" smtClean="0"/>
            </a:p>
            <a:p>
              <a:pPr marL="179388" indent="-179388" algn="just"/>
              <a:r>
                <a:rPr lang="fr-FR" sz="1400" dirty="0" smtClean="0"/>
                <a:t>Objectif à l’échelle de la France : -4.7% / an</a:t>
              </a:r>
            </a:p>
            <a:p>
              <a:pPr marL="179388" indent="-179388" algn="just"/>
              <a:endParaRPr lang="fr-FR" sz="1400" dirty="0"/>
            </a:p>
            <a:p>
              <a:pPr marL="179388" indent="-179388" algn="just"/>
              <a:r>
                <a:rPr lang="fr-FR" sz="1400" dirty="0" smtClean="0"/>
                <a:t>Objectif du Ministère de l’Enseignement Supérieur de la Recherche : -2% par an</a:t>
              </a:r>
              <a:endParaRPr lang="fr-FR" sz="1400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991311" y="1338992"/>
              <a:ext cx="520438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Baisse d’émission de Gaz à Effet de Serre (GES)</a:t>
              </a:r>
              <a:endParaRPr lang="fr-FR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863125" y="4201141"/>
            <a:ext cx="23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Leviers d’actions?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427319" y="5917016"/>
            <a:ext cx="16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Chauffage et Climatisation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800608" y="5893716"/>
            <a:ext cx="11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Transport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9245126" y="4614319"/>
            <a:ext cx="11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Achats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344403" y="4475819"/>
            <a:ext cx="16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Energie électrique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6718176" y="4614017"/>
            <a:ext cx="1333830" cy="1314185"/>
            <a:chOff x="5762178" y="4074961"/>
            <a:chExt cx="1333830" cy="1314185"/>
          </a:xfrm>
        </p:grpSpPr>
        <p:sp>
          <p:nvSpPr>
            <p:cNvPr id="17" name="Ellipse 1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49" y="5171094"/>
            <a:ext cx="1392253" cy="1392253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11575" r="5360"/>
          <a:stretch/>
        </p:blipFill>
        <p:spPr>
          <a:xfrm>
            <a:off x="2373816" y="4510003"/>
            <a:ext cx="1434777" cy="141789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10" y="4983651"/>
            <a:ext cx="1369868" cy="1369868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8046692" y="2809153"/>
            <a:ext cx="2770095" cy="646331"/>
          </a:xfrm>
          <a:prstGeom prst="rect">
            <a:avLst/>
          </a:prstGeom>
          <a:solidFill>
            <a:srgbClr val="00B050">
              <a:alpha val="21176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Faire le BGES du labo pour l’année 2022 ou 2023.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57719" y="1315764"/>
            <a:ext cx="99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Politique et plan d’actions « Recherche et développement soutenable » à l’Université Paris-Saclay</a:t>
            </a:r>
            <a:endParaRPr lang="fr-FR" b="1" u="sng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937259" y="1571865"/>
            <a:ext cx="883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7"/>
              </a:rPr>
              <a:t>https://</a:t>
            </a:r>
            <a:r>
              <a:rPr lang="fr-FR" sz="1200" dirty="0" smtClean="0">
                <a:hlinkClick r:id="rId7"/>
              </a:rPr>
              <a:t>idoc-projets.ias.u-psud.fr/redmine/projects/commission-verte/wiki/27-10-2023</a:t>
            </a:r>
            <a:endParaRPr lang="fr-FR" sz="1200" dirty="0" smtClean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515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1245473"/>
            <a:ext cx="9341224" cy="3586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Recherche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78870" y="1302177"/>
            <a:ext cx="89781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/>
            <a:endParaRPr lang="fr-FR" sz="1400" b="1" dirty="0" smtClean="0"/>
          </a:p>
          <a:p>
            <a:pPr algn="just"/>
            <a:r>
              <a:rPr lang="fr-FR" sz="1400" b="1" dirty="0" smtClean="0"/>
              <a:t>Les entités organisant des appels à projet de recherche à l’Université devront intégrer à la grille d’évaluation une dimension sur la manière dont le projet se place vis-à-vis de la transition écologique, en répondant aux questions suivantes :    </a:t>
            </a:r>
          </a:p>
          <a:p>
            <a:pPr algn="just"/>
            <a:endParaRPr lang="fr-FR" sz="1400" b="1" dirty="0" smtClean="0"/>
          </a:p>
          <a:p>
            <a:pPr marL="717550" indent="-717550" algn="just"/>
            <a:r>
              <a:rPr lang="fr-FR" sz="1400" b="1" dirty="0" smtClean="0"/>
              <a:t>	</a:t>
            </a:r>
            <a:r>
              <a:rPr lang="fr-FR" sz="1400" dirty="0"/>
              <a:t>Le sujet de recherche permet-il de faire progresser les enjeux de la transition (</a:t>
            </a:r>
            <a:r>
              <a:rPr lang="fr-FR" sz="1400" dirty="0" smtClean="0"/>
              <a:t>compréhension des </a:t>
            </a:r>
            <a:r>
              <a:rPr lang="fr-FR" sz="1400" dirty="0"/>
              <a:t>atteintes environnementales et de leur manifestation, technologies visant à réduire </a:t>
            </a:r>
            <a:r>
              <a:rPr lang="fr-FR" sz="1400" dirty="0" smtClean="0"/>
              <a:t>les impacts </a:t>
            </a:r>
            <a:r>
              <a:rPr lang="fr-FR" sz="1400" dirty="0"/>
              <a:t>environnementaux des activités humaines (alimentation, énergie, santé,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 industriel</a:t>
            </a:r>
            <a:r>
              <a:rPr lang="fr-FR" sz="1400" dirty="0"/>
              <a:t>…), sociologie et politiques des transitions, partage équitable des ressources, …) </a:t>
            </a:r>
            <a:r>
              <a:rPr lang="fr-FR" sz="1400" dirty="0" smtClean="0"/>
              <a:t>?</a:t>
            </a:r>
          </a:p>
          <a:p>
            <a:pPr marL="717550" indent="-717550" algn="just"/>
            <a:endParaRPr lang="fr-FR" sz="1400" dirty="0"/>
          </a:p>
          <a:p>
            <a:pPr marL="717550" indent="-717550" algn="just"/>
            <a:r>
              <a:rPr lang="fr-FR" sz="1400" dirty="0"/>
              <a:t>	Par quels mécanismes l’acquisition des résultats de ce programme de recherche </a:t>
            </a:r>
            <a:r>
              <a:rPr lang="fr-FR" sz="1400" dirty="0" smtClean="0"/>
              <a:t>peut-elle impacter </a:t>
            </a:r>
            <a:r>
              <a:rPr lang="fr-FR" sz="1400" dirty="0"/>
              <a:t>l’environnement (forte consommation d’énergie, acquisition de matériel</a:t>
            </a:r>
            <a:r>
              <a:rPr lang="fr-FR" sz="1400" dirty="0" smtClean="0"/>
              <a:t>, déplacements</a:t>
            </a:r>
            <a:r>
              <a:rPr lang="fr-FR" sz="1400" dirty="0"/>
              <a:t>, </a:t>
            </a:r>
            <a:r>
              <a:rPr lang="fr-FR" sz="1400" dirty="0" err="1"/>
              <a:t>process</a:t>
            </a:r>
            <a:r>
              <a:rPr lang="fr-FR" sz="1400" dirty="0"/>
              <a:t> utilisant une grande quantité d’eau, des produits dangereux, </a:t>
            </a:r>
            <a:r>
              <a:rPr lang="fr-FR" sz="1400" dirty="0" smtClean="0"/>
              <a:t>une grande </a:t>
            </a:r>
            <a:r>
              <a:rPr lang="fr-FR" sz="1400" dirty="0"/>
              <a:t>quantité de plastiques, autres) </a:t>
            </a:r>
            <a:r>
              <a:rPr lang="fr-FR" sz="1400" dirty="0" smtClean="0"/>
              <a:t>;</a:t>
            </a:r>
          </a:p>
          <a:p>
            <a:pPr marL="717550" indent="-717550" algn="just"/>
            <a:endParaRPr lang="fr-FR" sz="1400" dirty="0"/>
          </a:p>
          <a:p>
            <a:pPr marL="717550" indent="-717550" algn="just"/>
            <a:r>
              <a:rPr lang="fr-FR" sz="1400" dirty="0" smtClean="0"/>
              <a:t>	</a:t>
            </a:r>
            <a:r>
              <a:rPr lang="fr-FR" sz="1400" dirty="0"/>
              <a:t>Des mesures </a:t>
            </a:r>
            <a:r>
              <a:rPr lang="fr-FR" sz="1400" dirty="0" smtClean="0"/>
              <a:t>ont elles </a:t>
            </a:r>
            <a:r>
              <a:rPr lang="fr-FR" sz="1400" dirty="0"/>
              <a:t>été prises pour réduire ces impacts ?</a:t>
            </a:r>
            <a:r>
              <a:rPr lang="fr-FR" sz="1400" dirty="0" smtClean="0"/>
              <a:t>	</a:t>
            </a:r>
            <a:r>
              <a:rPr lang="fr-FR" sz="1400" b="1" dirty="0"/>
              <a:t>	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8656" y="2435421"/>
            <a:ext cx="229719" cy="2222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8656" y="3539163"/>
            <a:ext cx="229719" cy="22225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8656" y="4349003"/>
            <a:ext cx="229719" cy="2222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787" y="-138606"/>
            <a:ext cx="584049" cy="14561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9786" y="1188799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85" y="2579575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Energies 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Eau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84" y="398762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Achats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Déchets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84" y="544090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Sensibilisation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1245473"/>
            <a:ext cx="9341224" cy="367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Recherche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78870" y="1302177"/>
            <a:ext cx="8978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just"/>
            <a:r>
              <a:rPr lang="fr-FR" sz="1400" b="1" dirty="0" smtClean="0"/>
              <a:t>	</a:t>
            </a:r>
          </a:p>
          <a:p>
            <a:pPr marL="717550" indent="-717550" algn="just"/>
            <a:r>
              <a:rPr lang="fr-FR" sz="1400" b="1" dirty="0" smtClean="0"/>
              <a:t>Réflexions collectives engagées par l’Université sur les orientations de recherche. </a:t>
            </a:r>
          </a:p>
          <a:p>
            <a:pPr marL="717550" indent="-717550" algn="just"/>
            <a:r>
              <a:rPr lang="fr-FR" sz="1400" dirty="0" smtClean="0"/>
              <a:t>(colloque et cycle de conférences avec le Centre d’Alembert – 2023)</a:t>
            </a:r>
            <a:endParaRPr lang="fr-FR" sz="1400" dirty="0"/>
          </a:p>
          <a:p>
            <a:pPr marL="717550" indent="-717550" algn="just"/>
            <a:endParaRPr lang="fr-FR" sz="1400" b="1" dirty="0" smtClean="0"/>
          </a:p>
          <a:p>
            <a:pPr marL="717550" indent="-717550" algn="just"/>
            <a:r>
              <a:rPr lang="fr-FR" sz="1400" b="1" dirty="0" smtClean="0"/>
              <a:t>	</a:t>
            </a:r>
            <a:r>
              <a:rPr lang="fr-FR" sz="1400" dirty="0" smtClean="0"/>
              <a:t>Compte </a:t>
            </a:r>
            <a:r>
              <a:rPr lang="fr-FR" sz="1400" dirty="0"/>
              <a:t>tenu de l’urgence </a:t>
            </a:r>
            <a:r>
              <a:rPr lang="fr-FR" sz="1400" dirty="0" smtClean="0"/>
              <a:t>écologique, </a:t>
            </a:r>
            <a:r>
              <a:rPr lang="fr-FR" sz="1400" dirty="0"/>
              <a:t>faut-il favoriser les recherches </a:t>
            </a:r>
            <a:r>
              <a:rPr lang="fr-FR" sz="1400" dirty="0" smtClean="0"/>
              <a:t>finalisées </a:t>
            </a:r>
            <a:r>
              <a:rPr lang="fr-FR" sz="1400" dirty="0"/>
              <a:t>par les </a:t>
            </a:r>
            <a:r>
              <a:rPr lang="fr-FR" sz="1400" dirty="0" smtClean="0"/>
              <a:t>enjeux du développement </a:t>
            </a:r>
            <a:r>
              <a:rPr lang="fr-FR" sz="1400" dirty="0"/>
              <a:t>soutenable, afin d’identifier des voies de </a:t>
            </a:r>
            <a:r>
              <a:rPr lang="fr-FR" sz="1400" dirty="0" smtClean="0"/>
              <a:t>progrès ?</a:t>
            </a:r>
          </a:p>
          <a:p>
            <a:pPr marL="717550" indent="-717550" algn="just"/>
            <a:endParaRPr lang="fr-FR" sz="1400" dirty="0"/>
          </a:p>
          <a:p>
            <a:pPr marL="717550" indent="-717550" algn="just"/>
            <a:r>
              <a:rPr lang="fr-FR" sz="1400" dirty="0" smtClean="0"/>
              <a:t>	Faut-il </a:t>
            </a:r>
            <a:r>
              <a:rPr lang="fr-FR" sz="1400" dirty="0"/>
              <a:t>renoncer a certaines recherches dont on pense que les applications </a:t>
            </a:r>
            <a:r>
              <a:rPr lang="fr-FR" sz="1400" dirty="0" smtClean="0"/>
              <a:t>pratiques pourraient être </a:t>
            </a:r>
            <a:r>
              <a:rPr lang="fr-FR" sz="1400" dirty="0"/>
              <a:t>antagoniques avec des trajectoires durables </a:t>
            </a:r>
            <a:r>
              <a:rPr lang="fr-FR" sz="1400" dirty="0" smtClean="0"/>
              <a:t>?</a:t>
            </a:r>
          </a:p>
          <a:p>
            <a:pPr marL="717550" indent="-717550" algn="just"/>
            <a:endParaRPr lang="fr-FR" sz="1400" dirty="0"/>
          </a:p>
          <a:p>
            <a:pPr marL="717550" indent="-717550" algn="just"/>
            <a:r>
              <a:rPr lang="fr-FR" sz="1400" dirty="0" smtClean="0"/>
              <a:t>	Les </a:t>
            </a:r>
            <a:r>
              <a:rPr lang="fr-FR" sz="1400" dirty="0"/>
              <a:t>recherches non </a:t>
            </a:r>
            <a:r>
              <a:rPr lang="fr-FR" sz="1400" dirty="0" smtClean="0"/>
              <a:t>finalisées </a:t>
            </a:r>
            <a:r>
              <a:rPr lang="fr-FR" sz="1400" dirty="0"/>
              <a:t>sont-elles de nature a favoriser les voies de </a:t>
            </a:r>
            <a:r>
              <a:rPr lang="fr-FR" sz="1400" dirty="0" smtClean="0"/>
              <a:t>progrès </a:t>
            </a:r>
            <a:r>
              <a:rPr lang="fr-FR" sz="1400" dirty="0"/>
              <a:t>autant </a:t>
            </a:r>
            <a:r>
              <a:rPr lang="fr-FR" sz="1400" dirty="0" smtClean="0"/>
              <a:t>que les </a:t>
            </a:r>
            <a:r>
              <a:rPr lang="fr-FR" sz="1400" dirty="0"/>
              <a:t>recherches </a:t>
            </a:r>
            <a:r>
              <a:rPr lang="fr-FR" sz="1400" dirty="0" smtClean="0"/>
              <a:t>finalisées ?</a:t>
            </a:r>
          </a:p>
          <a:p>
            <a:pPr marL="717550" indent="-717550" algn="just"/>
            <a:endParaRPr lang="fr-FR" sz="1400" dirty="0"/>
          </a:p>
          <a:p>
            <a:pPr marL="717550" indent="-717550" algn="just"/>
            <a:r>
              <a:rPr lang="fr-FR" sz="1400" dirty="0" smtClean="0"/>
              <a:t>	Faut-il </a:t>
            </a:r>
            <a:r>
              <a:rPr lang="fr-FR" sz="1400" dirty="0"/>
              <a:t>s’interdire des recherches avec des partenaires non </a:t>
            </a:r>
            <a:r>
              <a:rPr lang="fr-FR" sz="1400" dirty="0" smtClean="0"/>
              <a:t>académiques </a:t>
            </a:r>
            <a:r>
              <a:rPr lang="fr-FR" sz="1400" dirty="0"/>
              <a:t>ayant des </a:t>
            </a:r>
            <a:r>
              <a:rPr lang="fr-FR" sz="1400" dirty="0" smtClean="0"/>
              <a:t>activités antagoniques </a:t>
            </a:r>
            <a:r>
              <a:rPr lang="fr-FR" sz="1400" dirty="0"/>
              <a:t>avec des trajectoires de </a:t>
            </a:r>
            <a:r>
              <a:rPr lang="fr-FR" sz="1400" dirty="0" smtClean="0"/>
              <a:t>DS, même </a:t>
            </a:r>
            <a:r>
              <a:rPr lang="fr-FR" sz="1400" dirty="0"/>
              <a:t>si les sujets de partenariat sont quant a </a:t>
            </a:r>
            <a:r>
              <a:rPr lang="fr-FR" sz="1400" dirty="0" smtClean="0"/>
              <a:t>eux sans ambiguïté compatibles </a:t>
            </a:r>
            <a:r>
              <a:rPr lang="fr-FR" sz="1400" dirty="0"/>
              <a:t>avec le DS ?		</a:t>
            </a:r>
            <a:endParaRPr lang="fr-FR" sz="1400" dirty="0" smtClean="0"/>
          </a:p>
          <a:p>
            <a:pPr marL="179388" indent="-179388" algn="just"/>
            <a:r>
              <a:rPr lang="fr-FR" sz="1400" dirty="0"/>
              <a:t>	</a:t>
            </a:r>
            <a:r>
              <a:rPr lang="fr-FR" sz="1400" dirty="0" smtClean="0"/>
              <a:t>	</a:t>
            </a:r>
            <a:endParaRPr lang="fr-FR" sz="1400" dirty="0"/>
          </a:p>
          <a:p>
            <a:pPr marL="896938" indent="-896938"/>
            <a:r>
              <a:rPr lang="fr-FR" sz="1400" dirty="0" smtClean="0"/>
              <a:t>	</a:t>
            </a:r>
            <a:r>
              <a:rPr lang="fr-FR" sz="1400" b="1" dirty="0"/>
              <a:t>	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23699" y="5039607"/>
            <a:ext cx="9416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https://www.centre-dalembert.universite-paris-saclay.fr/seminaire-2023-rechauffement-climatique-alertes-environnementales-va-t-on-faire-de-la-recherche-autrement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212" y="2231688"/>
            <a:ext cx="229719" cy="22225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212" y="2861310"/>
            <a:ext cx="229719" cy="2222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212" y="3528383"/>
            <a:ext cx="229719" cy="22225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212" y="4145270"/>
            <a:ext cx="229719" cy="22225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784" y="-138606"/>
            <a:ext cx="584049" cy="14561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9783" y="1188799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82" y="2579575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Energies 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Eau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781" y="398762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Achats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Déchets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781" y="544090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Sensibilisation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99281" y="5870224"/>
            <a:ext cx="46172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Entamer une réflexion au sein de l’IAS?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4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4981" y="1137896"/>
            <a:ext cx="7476565" cy="4231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TRANSPORTS </a:t>
            </a:r>
            <a:r>
              <a:rPr lang="fr-FR" sz="2400" dirty="0" smtClean="0">
                <a:latin typeface="Algerian" panose="04020705040A02060702" pitchFamily="82" charset="0"/>
                <a:sym typeface="Wingdings" panose="05000000000000000000" pitchFamily="2" charset="2"/>
              </a:rPr>
              <a:t>Missions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991311" y="1006385"/>
            <a:ext cx="73439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b="1" dirty="0" smtClean="0"/>
              <a:t>L’université vise à réduire de 20% d’ici à 2025 les émissions de GES liées aux déplacements professionnels :</a:t>
            </a:r>
          </a:p>
          <a:p>
            <a:endParaRPr lang="fr-FR" sz="1400" dirty="0"/>
          </a:p>
          <a:p>
            <a:pPr marL="896938" indent="-896938"/>
            <a:r>
              <a:rPr lang="fr-FR" sz="1400" dirty="0" smtClean="0"/>
              <a:t>	Demande à tout signataire d’OM de ne pas autoriser l’avion ou la voiture si train &lt; 4h </a:t>
            </a:r>
          </a:p>
          <a:p>
            <a:pPr marL="896938" indent="-896938"/>
            <a:r>
              <a:rPr lang="fr-FR" sz="1400" dirty="0"/>
              <a:t>	</a:t>
            </a:r>
            <a:r>
              <a:rPr lang="fr-FR" sz="1400" dirty="0" smtClean="0"/>
              <a:t>(sauf exception clairement motivée) </a:t>
            </a:r>
          </a:p>
          <a:p>
            <a:pPr marL="896938" indent="-896938"/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sz="1400" dirty="0" smtClean="0">
                <a:latin typeface="+mj-lt"/>
              </a:rPr>
              <a:t>-&gt; le LAM est monté à 5h de train pour sa politique transport</a:t>
            </a:r>
          </a:p>
          <a:p>
            <a:pPr marL="896938" indent="-896938"/>
            <a:r>
              <a:rPr lang="fr-FR" sz="1400" dirty="0" smtClean="0">
                <a:latin typeface="+mj-lt"/>
              </a:rPr>
              <a:t>			-&gt; l’institut Paul Scherrer (Suisse) ne rembourse pas les vols si alternative 			en - de 6h de train</a:t>
            </a:r>
          </a:p>
          <a:p>
            <a:pPr marL="896938" indent="-896938"/>
            <a:endParaRPr lang="fr-FR" sz="1400" dirty="0"/>
          </a:p>
          <a:p>
            <a:pPr marL="896938" indent="-896938"/>
            <a:r>
              <a:rPr lang="fr-FR" sz="1400" dirty="0" smtClean="0"/>
              <a:t>	Engage chaque unité, selon son contexte propre, à prendre des mesures limitant les transports aériens et routiers liés à l’activité de recherche</a:t>
            </a:r>
          </a:p>
          <a:p>
            <a:pPr marL="896938" indent="-896938"/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sz="1400" dirty="0" smtClean="0">
                <a:latin typeface="+mj-lt"/>
              </a:rPr>
              <a:t>-&gt; LOCEAN a mis en place des quotas de transport individuel</a:t>
            </a:r>
          </a:p>
          <a:p>
            <a:pPr marL="896938" indent="-896938"/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	-&gt; l’IGE expérimente des quotas de transport par équipes</a:t>
            </a:r>
          </a:p>
          <a:p>
            <a:pPr marL="896938" indent="-896938"/>
            <a:r>
              <a:rPr lang="fr-FR" sz="1400" dirty="0"/>
              <a:t>	</a:t>
            </a:r>
            <a:endParaRPr lang="fr-FR" sz="1400" dirty="0" smtClean="0"/>
          </a:p>
          <a:p>
            <a:pPr marL="896938" indent="-896938"/>
            <a:r>
              <a:rPr lang="fr-FR" sz="1400" dirty="0"/>
              <a:t>	</a:t>
            </a:r>
            <a:r>
              <a:rPr lang="fr-FR" sz="1400" dirty="0" smtClean="0"/>
              <a:t>Engage chaque unité à entamer une réflexion sur les accueils des personnes extérieurs qui utilisent ces modes de transports</a:t>
            </a:r>
          </a:p>
          <a:p>
            <a:pPr marL="896938" indent="-896938"/>
            <a:endParaRPr lang="fr-FR" sz="1400" dirty="0"/>
          </a:p>
          <a:p>
            <a:pPr marL="896938" indent="-896938"/>
            <a:r>
              <a:rPr lang="fr-FR" sz="1400" dirty="0" smtClean="0"/>
              <a:t>	Met à disposition de la communauté les informations d’aide à la décision</a:t>
            </a:r>
            <a:endParaRPr lang="fr-FR" sz="1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842" y="1549945"/>
            <a:ext cx="3607734" cy="3630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532529" y="5717891"/>
            <a:ext cx="71269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Entamer une </a:t>
            </a:r>
            <a:r>
              <a:rPr lang="fr-FR" dirty="0" err="1" smtClean="0"/>
              <a:t>réfléxion</a:t>
            </a:r>
            <a:r>
              <a:rPr lang="fr-FR" dirty="0" smtClean="0"/>
              <a:t> a l’échelle du laboratoire pour baisser l’émission de GES liées aux transports aériens et routiers des missions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303" y="1955523"/>
            <a:ext cx="229719" cy="22225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303" y="3213532"/>
            <a:ext cx="229719" cy="2222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303" y="4276962"/>
            <a:ext cx="229719" cy="2222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303" y="4893849"/>
            <a:ext cx="229719" cy="2222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785" y="-138606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784" y="1188799"/>
            <a:ext cx="584049" cy="14561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Transports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783" y="2579575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Energies 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Eau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82" y="398762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Achats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Déchets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82" y="544090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Sensibilisation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0470" y="1228383"/>
            <a:ext cx="7476565" cy="2878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TRANSPORTS Quotidiens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33130" y="1113962"/>
            <a:ext cx="73439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b="1" dirty="0" smtClean="0"/>
              <a:t>Actions de l’IAS pour réduire l’impact des trajets domicile/travail</a:t>
            </a:r>
          </a:p>
          <a:p>
            <a:pPr marL="896938" indent="-896938"/>
            <a:endParaRPr lang="fr-FR" sz="1400" dirty="0"/>
          </a:p>
          <a:p>
            <a:pPr marL="896938" indent="-896938"/>
            <a:r>
              <a:rPr lang="fr-FR" sz="1400" dirty="0" smtClean="0"/>
              <a:t>	Mise en place d’un abris vélo dans la cour du 105</a:t>
            </a:r>
          </a:p>
          <a:p>
            <a:pPr marL="896938" indent="-896938"/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sz="1400" dirty="0" smtClean="0">
                <a:latin typeface="+mj-lt"/>
              </a:rPr>
              <a:t>-&gt; financement de l’OSUPS a utiliser avant la fin de l’année (</a:t>
            </a:r>
            <a:r>
              <a:rPr lang="fr-FR" sz="1400" dirty="0" smtClean="0">
                <a:latin typeface="+mj-lt"/>
                <a:cs typeface="Calibri" panose="020F0502020204030204" pitchFamily="34" charset="0"/>
              </a:rPr>
              <a:t>≈</a:t>
            </a:r>
            <a:r>
              <a:rPr lang="fr-FR" sz="1400" dirty="0" smtClean="0">
                <a:latin typeface="+mj-lt"/>
              </a:rPr>
              <a:t>35k€)</a:t>
            </a:r>
          </a:p>
          <a:p>
            <a:pPr marL="896938" indent="-896938"/>
            <a:r>
              <a:rPr lang="fr-FR" sz="1400" dirty="0" smtClean="0">
                <a:latin typeface="+mj-lt"/>
              </a:rPr>
              <a:t>			-&gt; devis demandés</a:t>
            </a:r>
          </a:p>
          <a:p>
            <a:pPr marL="896938" indent="-896938"/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	-&gt; lancement d’un sondage pour quantifier le besoin</a:t>
            </a:r>
          </a:p>
          <a:p>
            <a:pPr marL="896938" indent="-896938"/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	-&gt; lancement d’un groupe vélo</a:t>
            </a:r>
          </a:p>
          <a:p>
            <a:pPr marL="896938" indent="-896938"/>
            <a:r>
              <a:rPr lang="fr-FR" sz="1400" dirty="0"/>
              <a:t>	</a:t>
            </a:r>
            <a:endParaRPr lang="fr-FR" sz="1400" dirty="0" smtClean="0"/>
          </a:p>
          <a:p>
            <a:pPr marL="896938" indent="-896938"/>
            <a:r>
              <a:rPr lang="fr-FR" sz="1400" dirty="0"/>
              <a:t>	</a:t>
            </a:r>
            <a:r>
              <a:rPr lang="fr-FR" sz="1400" dirty="0" smtClean="0"/>
              <a:t>Lancer une campagne d’affichage pour mettre en avant les applis de covoiturage et autopartage (KAROS, </a:t>
            </a:r>
            <a:r>
              <a:rPr lang="fr-FR" sz="1400" dirty="0" err="1" smtClean="0"/>
              <a:t>Blablacar</a:t>
            </a:r>
            <a:r>
              <a:rPr lang="fr-FR" sz="1400" dirty="0" smtClean="0"/>
              <a:t> Daily, </a:t>
            </a:r>
            <a:r>
              <a:rPr lang="fr-FR" sz="1400" dirty="0" err="1" smtClean="0"/>
              <a:t>Clem’mobi</a:t>
            </a:r>
            <a:r>
              <a:rPr lang="fr-FR" sz="1400" dirty="0" smtClean="0"/>
              <a:t>)</a:t>
            </a:r>
          </a:p>
          <a:p>
            <a:pPr marL="896938" indent="-896938"/>
            <a:endParaRPr lang="fr-FR" sz="1400" dirty="0"/>
          </a:p>
          <a:p>
            <a:pPr marL="896938" indent="-896938"/>
            <a:r>
              <a:rPr lang="fr-FR" sz="1400" dirty="0" smtClean="0"/>
              <a:t>	Mettre en place une flotte de vélos électriques pour les trajets vallée/plateau?</a:t>
            </a:r>
          </a:p>
          <a:p>
            <a:pPr marL="896938" indent="-896938"/>
            <a:endParaRPr lang="fr-FR" sz="14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932" r="3220" b="5041"/>
          <a:stretch/>
        </p:blipFill>
        <p:spPr>
          <a:xfrm>
            <a:off x="10638313" y="122840"/>
            <a:ext cx="1368938" cy="1348776"/>
          </a:xfrm>
          <a:prstGeom prst="ellipse">
            <a:avLst/>
          </a:prstGeom>
          <a:ln w="63500" cap="rnd">
            <a:noFill/>
          </a:ln>
          <a:effectLst/>
        </p:spPr>
      </p:pic>
      <p:grpSp>
        <p:nvGrpSpPr>
          <p:cNvPr id="18" name="Groupe 17"/>
          <p:cNvGrpSpPr/>
          <p:nvPr/>
        </p:nvGrpSpPr>
        <p:grpSpPr>
          <a:xfrm>
            <a:off x="10646494" y="121910"/>
            <a:ext cx="1368938" cy="1348776"/>
            <a:chOff x="5762178" y="4074961"/>
            <a:chExt cx="1333830" cy="1314185"/>
          </a:xfrm>
        </p:grpSpPr>
        <p:sp>
          <p:nvSpPr>
            <p:cNvPr id="19" name="Ellipse 18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128" y="1816828"/>
            <a:ext cx="229719" cy="22225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126" y="3131701"/>
            <a:ext cx="229719" cy="2222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8477035" y="4447967"/>
            <a:ext cx="3178275" cy="21685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021465" y="4606037"/>
            <a:ext cx="2381250" cy="1752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235679" y="4447967"/>
            <a:ext cx="2533016" cy="211369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8125" y="3721842"/>
            <a:ext cx="229719" cy="22225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787" y="-138606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86" y="1188799"/>
            <a:ext cx="584049" cy="14561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Transports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785" y="2579575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Energies 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Eau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784" y="398762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Achats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Déchets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84" y="544090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Sensibilisation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1182718"/>
            <a:ext cx="8674729" cy="2980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Consommation énergétique (+eau)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33130" y="1051207"/>
            <a:ext cx="853597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b="1" dirty="0" smtClean="0"/>
              <a:t>	</a:t>
            </a:r>
            <a:r>
              <a:rPr lang="fr-FR" sz="1400" dirty="0" smtClean="0"/>
              <a:t>L’université demande, quand c’est possible, de veiller à l’application des préconisations de sobriété 	énergétique (19°C l’hiver et 26°C l’été)</a:t>
            </a:r>
          </a:p>
          <a:p>
            <a:r>
              <a:rPr lang="fr-FR" sz="1400" b="1" dirty="0"/>
              <a:t>	</a:t>
            </a:r>
            <a:r>
              <a:rPr lang="fr-FR" sz="1400" b="1" dirty="0" smtClean="0"/>
              <a:t>	</a:t>
            </a:r>
            <a:r>
              <a:rPr lang="fr-FR" sz="1400" dirty="0" smtClean="0">
                <a:latin typeface="+mj-lt"/>
              </a:rPr>
              <a:t>-&gt; installer robinets thermostatiques? </a:t>
            </a:r>
          </a:p>
          <a:p>
            <a:endParaRPr lang="fr-FR" sz="1400" dirty="0"/>
          </a:p>
          <a:p>
            <a:pPr marL="896938" indent="-896938"/>
            <a:r>
              <a:rPr lang="fr-FR" sz="1400" dirty="0" smtClean="0"/>
              <a:t>	Réduire l’utilisation de l’électricité</a:t>
            </a:r>
          </a:p>
          <a:p>
            <a:pPr marL="1703388" indent="-1703388" algn="just">
              <a:tabLst>
                <a:tab pos="0" algn="l"/>
              </a:tabLst>
            </a:pPr>
            <a:r>
              <a:rPr lang="fr-FR" sz="1400" b="1" dirty="0"/>
              <a:t>	</a:t>
            </a:r>
            <a:r>
              <a:rPr lang="fr-FR" sz="1400" b="1" dirty="0" smtClean="0"/>
              <a:t>	</a:t>
            </a:r>
            <a:r>
              <a:rPr lang="fr-FR" sz="1400" dirty="0" smtClean="0">
                <a:latin typeface="+mj-lt"/>
              </a:rPr>
              <a:t>-&gt; trame Efficience (limitations du branchement des machines temporairement inutilisées), </a:t>
            </a:r>
            <a:r>
              <a:rPr lang="fr-FR" sz="1400" dirty="0" err="1" smtClean="0">
                <a:latin typeface="+mj-lt"/>
              </a:rPr>
              <a:t>Subsititution</a:t>
            </a:r>
            <a:r>
              <a:rPr lang="fr-FR" sz="1400" dirty="0" smtClean="0">
                <a:latin typeface="+mj-lt"/>
              </a:rPr>
              <a:t> (remplacer les serveurs trop énergivores par des serveurs vraiment plus économes), </a:t>
            </a:r>
            <a:r>
              <a:rPr lang="fr-FR" sz="1400" dirty="0" err="1" smtClean="0">
                <a:latin typeface="+mj-lt"/>
              </a:rPr>
              <a:t>Reconception</a:t>
            </a:r>
            <a:r>
              <a:rPr lang="fr-FR" sz="1400" dirty="0" smtClean="0">
                <a:latin typeface="+mj-lt"/>
              </a:rPr>
              <a:t> (exemple, révision des moyens expérimentaux mobilisés pour parvenir à des productions de connaissances similaires)</a:t>
            </a:r>
          </a:p>
          <a:p>
            <a:pPr marL="896938" indent="-896938" algn="just">
              <a:tabLst>
                <a:tab pos="0" algn="l"/>
              </a:tabLst>
            </a:pPr>
            <a:r>
              <a:rPr lang="fr-FR" sz="1400" dirty="0">
                <a:latin typeface="+mj-lt"/>
              </a:rPr>
              <a:t>		</a:t>
            </a:r>
            <a:endParaRPr lang="fr-FR" sz="1400" dirty="0" smtClean="0">
              <a:latin typeface="+mj-lt"/>
            </a:endParaRPr>
          </a:p>
          <a:p>
            <a:pPr marL="896938" indent="-896938" algn="just">
              <a:tabLst>
                <a:tab pos="0" algn="l"/>
              </a:tabLst>
            </a:pPr>
            <a:r>
              <a:rPr lang="fr-FR" sz="1400" dirty="0" smtClean="0"/>
              <a:t>		Réduire </a:t>
            </a:r>
            <a:r>
              <a:rPr lang="fr-FR" sz="1400" dirty="0"/>
              <a:t>l’utilisation de </a:t>
            </a:r>
            <a:r>
              <a:rPr lang="fr-FR" sz="1400" dirty="0" smtClean="0"/>
              <a:t>l’eau</a:t>
            </a:r>
          </a:p>
          <a:p>
            <a:pPr marL="896938" indent="-896938" algn="just" defTabSz="850900">
              <a:tabLst>
                <a:tab pos="0" algn="l"/>
              </a:tabLst>
            </a:pPr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sz="1400" dirty="0" smtClean="0">
                <a:latin typeface="+mj-lt"/>
              </a:rPr>
              <a:t>-&gt; Mise en place de circuits fermés quand c’est possible =&gt; Station d’étalonnage, gros 	chantier (180k€)</a:t>
            </a:r>
            <a:endParaRPr lang="fr-FR" sz="1400" dirty="0">
              <a:latin typeface="+mj-lt"/>
            </a:endParaRPr>
          </a:p>
          <a:p>
            <a:pPr marL="1703388" indent="-1703388" algn="just">
              <a:tabLst>
                <a:tab pos="0" algn="l"/>
              </a:tabLst>
            </a:pPr>
            <a:endParaRPr lang="fr-FR" sz="1200" dirty="0" smtClean="0"/>
          </a:p>
          <a:p>
            <a:pPr marL="896938" indent="-896938"/>
            <a:r>
              <a:rPr lang="fr-FR" sz="1400" b="1" dirty="0"/>
              <a:t>	</a:t>
            </a:r>
            <a:endParaRPr lang="fr-FR" sz="1400" b="1" dirty="0" smtClean="0"/>
          </a:p>
          <a:p>
            <a:pPr marL="896938" indent="-896938"/>
            <a:r>
              <a:rPr lang="fr-FR" sz="1400" b="1" dirty="0"/>
              <a:t>	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932" r="3220" b="5041"/>
          <a:stretch/>
        </p:blipFill>
        <p:spPr>
          <a:xfrm>
            <a:off x="10638313" y="122840"/>
            <a:ext cx="1368938" cy="1348776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9786" y="-138606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85" y="1188799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84" y="2579575"/>
            <a:ext cx="584049" cy="14561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Energies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Eau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83" y="398762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Achats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Déchets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783" y="544090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Sensibilisation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9095" y="1334495"/>
            <a:ext cx="229719" cy="22225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9096" y="2191979"/>
            <a:ext cx="229719" cy="22225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603" y="3461323"/>
            <a:ext cx="229719" cy="22225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066800" y="4031780"/>
            <a:ext cx="8674729" cy="2246769"/>
            <a:chOff x="1066800" y="3809867"/>
            <a:chExt cx="8674729" cy="2246769"/>
          </a:xfrm>
        </p:grpSpPr>
        <p:sp>
          <p:nvSpPr>
            <p:cNvPr id="17" name="Rectangle 16"/>
            <p:cNvSpPr/>
            <p:nvPr/>
          </p:nvSpPr>
          <p:spPr>
            <a:xfrm>
              <a:off x="1066800" y="3941380"/>
              <a:ext cx="8674729" cy="1678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33130" y="3809867"/>
              <a:ext cx="734390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400" dirty="0" smtClean="0"/>
            </a:p>
            <a:p>
              <a:r>
                <a:rPr lang="fr-FR" sz="1400" b="1" dirty="0" smtClean="0"/>
                <a:t>=&gt; Actions déjà mises en place à l’IAS</a:t>
              </a:r>
            </a:p>
            <a:p>
              <a:endParaRPr lang="fr-FR" sz="1400" dirty="0"/>
            </a:p>
            <a:p>
              <a:pPr marL="896938" indent="-896938"/>
              <a:r>
                <a:rPr lang="fr-FR" sz="1400" dirty="0" smtClean="0"/>
                <a:t>	Remplacement des ampoules par des </a:t>
              </a:r>
              <a:r>
                <a:rPr lang="fr-FR" sz="1400" dirty="0" err="1" smtClean="0"/>
                <a:t>LEDs</a:t>
              </a:r>
              <a:r>
                <a:rPr lang="fr-FR" sz="1400" dirty="0" smtClean="0"/>
                <a:t> </a:t>
              </a:r>
            </a:p>
            <a:p>
              <a:pPr marL="896938" indent="-896938"/>
              <a:r>
                <a:rPr lang="fr-FR" sz="1400" dirty="0"/>
                <a:t>	</a:t>
              </a:r>
              <a:endParaRPr lang="fr-FR" sz="1400" dirty="0" smtClean="0"/>
            </a:p>
            <a:p>
              <a:pPr marL="896938" indent="-896938"/>
              <a:r>
                <a:rPr lang="fr-FR" sz="1400" dirty="0"/>
                <a:t>	</a:t>
              </a:r>
              <a:r>
                <a:rPr lang="fr-FR" sz="1400" dirty="0" smtClean="0"/>
                <a:t>Mise en place de minuteurs dans les toilettes</a:t>
              </a:r>
            </a:p>
            <a:p>
              <a:pPr marL="896938" indent="-896938"/>
              <a:r>
                <a:rPr lang="fr-FR" sz="1400" dirty="0"/>
                <a:t>	</a:t>
              </a:r>
              <a:r>
                <a:rPr lang="fr-FR" sz="1400" dirty="0" smtClean="0"/>
                <a:t>		</a:t>
              </a:r>
              <a:r>
                <a:rPr lang="fr-FR" sz="1400" dirty="0" smtClean="0">
                  <a:latin typeface="+mj-lt"/>
                </a:rPr>
                <a:t>-&gt; Etendre aux escaliers et couloirs?</a:t>
              </a:r>
            </a:p>
            <a:p>
              <a:pPr marL="896938" indent="-896938"/>
              <a:r>
                <a:rPr lang="fr-FR" sz="1400" dirty="0">
                  <a:latin typeface="+mj-lt"/>
                </a:rPr>
                <a:t>	</a:t>
              </a:r>
              <a:r>
                <a:rPr lang="fr-FR" sz="1400" dirty="0" smtClean="0">
                  <a:latin typeface="+mj-lt"/>
                </a:rPr>
                <a:t>		</a:t>
              </a:r>
              <a:endParaRPr lang="fr-FR" sz="1400" dirty="0">
                <a:latin typeface="+mj-lt"/>
              </a:endParaRPr>
            </a:p>
            <a:p>
              <a:pPr marL="896938" indent="-896938"/>
              <a:r>
                <a:rPr lang="fr-FR" sz="1400" dirty="0" smtClean="0"/>
                <a:t>	</a:t>
              </a:r>
              <a:endParaRPr lang="fr-FR" sz="1400" b="1" dirty="0"/>
            </a:p>
            <a:p>
              <a:pPr marL="896938" indent="-896938"/>
              <a:r>
                <a:rPr lang="fr-FR" sz="1400" b="1" dirty="0" smtClean="0"/>
                <a:t>	</a:t>
              </a:r>
              <a:r>
                <a:rPr lang="fr-FR" sz="1400" b="1" dirty="0"/>
                <a:t>	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3604" y="4520931"/>
              <a:ext cx="229719" cy="222255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69095" y="4953350"/>
              <a:ext cx="229719" cy="222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1245473"/>
            <a:ext cx="7476565" cy="4901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Achats et Déchets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1133130" y="1113962"/>
            <a:ext cx="734390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b="1" dirty="0" smtClean="0"/>
              <a:t>	</a:t>
            </a:r>
            <a:r>
              <a:rPr lang="fr-FR" sz="1400" dirty="0" smtClean="0"/>
              <a:t>Réutilisation et valorisation des équipements existants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</a:t>
            </a:r>
            <a:r>
              <a:rPr lang="fr-FR" sz="1400" dirty="0" smtClean="0">
                <a:latin typeface="+mj-lt"/>
              </a:rPr>
              <a:t>-&gt; </a:t>
            </a:r>
            <a:r>
              <a:rPr lang="fr-FR" sz="1400" dirty="0">
                <a:latin typeface="+mj-lt"/>
              </a:rPr>
              <a:t>plateforme de mise à disposition des équipements de </a:t>
            </a:r>
            <a:r>
              <a:rPr lang="fr-FR" sz="1400" dirty="0" smtClean="0">
                <a:latin typeface="+mj-lt"/>
              </a:rPr>
              <a:t>l’IAS (2024)</a:t>
            </a:r>
          </a:p>
          <a:p>
            <a:endParaRPr lang="fr-FR" sz="1400" dirty="0"/>
          </a:p>
          <a:p>
            <a:r>
              <a:rPr lang="fr-FR" sz="1400" dirty="0" smtClean="0"/>
              <a:t>	Réduire les achats de produits jetables quand une alternative existe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</a:t>
            </a:r>
            <a:r>
              <a:rPr lang="fr-FR" sz="1400" dirty="0" smtClean="0">
                <a:latin typeface="+mj-lt"/>
              </a:rPr>
              <a:t>-&gt; utilisation de chaussures salles blanches quand c’est possible (déjà mis 		en place dans des labos, comme CEA AIM)?</a:t>
            </a:r>
          </a:p>
          <a:p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-&gt; … ?</a:t>
            </a:r>
          </a:p>
          <a:p>
            <a:endParaRPr lang="fr-FR" sz="1400" dirty="0"/>
          </a:p>
          <a:p>
            <a:r>
              <a:rPr lang="fr-FR" sz="1400" dirty="0" smtClean="0"/>
              <a:t>	Rechercher </a:t>
            </a:r>
            <a:r>
              <a:rPr lang="fr-FR" sz="1400" dirty="0"/>
              <a:t>une base de donnée qui exprime le coût carbone des matériaux pour </a:t>
            </a:r>
            <a:r>
              <a:rPr lang="fr-FR" sz="1400" dirty="0" smtClean="0"/>
              <a:t>	prise </a:t>
            </a:r>
            <a:r>
              <a:rPr lang="fr-FR" sz="1400" dirty="0"/>
              <a:t>en compte lors de la conception des instruments/GSE</a:t>
            </a:r>
          </a:p>
          <a:p>
            <a:endParaRPr lang="fr-FR" sz="1400" dirty="0" smtClean="0"/>
          </a:p>
          <a:p>
            <a:r>
              <a:rPr lang="fr-FR" sz="1400" dirty="0" smtClean="0"/>
              <a:t>	Gestion des poubelles (reprise des </a:t>
            </a:r>
            <a:r>
              <a:rPr lang="fr-FR" sz="1400" dirty="0" err="1" smtClean="0"/>
              <a:t>MoM</a:t>
            </a:r>
            <a:r>
              <a:rPr lang="fr-FR" sz="1400" dirty="0" smtClean="0"/>
              <a:t> du Café Vert du 06/06/2023)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</a:t>
            </a:r>
            <a:r>
              <a:rPr lang="fr-FR" sz="1400" dirty="0" smtClean="0">
                <a:latin typeface="+mj-lt"/>
              </a:rPr>
              <a:t>-&gt;</a:t>
            </a:r>
            <a:r>
              <a:rPr lang="fr-FR" sz="1400" dirty="0">
                <a:latin typeface="+mj-lt"/>
              </a:rPr>
              <a:t>Renforcer l'affichage de destination des </a:t>
            </a:r>
            <a:r>
              <a:rPr lang="fr-FR" sz="1400" dirty="0" smtClean="0">
                <a:latin typeface="+mj-lt"/>
              </a:rPr>
              <a:t>poubelles</a:t>
            </a:r>
          </a:p>
          <a:p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-&gt; </a:t>
            </a:r>
            <a:r>
              <a:rPr lang="fr-FR" sz="1400" dirty="0">
                <a:latin typeface="+mj-lt"/>
              </a:rPr>
              <a:t>Faire un état des lieux des poubelles dans le labo</a:t>
            </a:r>
          </a:p>
          <a:p>
            <a:r>
              <a:rPr lang="fr-FR" sz="1400" dirty="0" smtClean="0">
                <a:latin typeface="+mj-lt"/>
              </a:rPr>
              <a:t>		-&gt; Envoyer un sondage au personnel</a:t>
            </a:r>
          </a:p>
          <a:p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-&gt; </a:t>
            </a:r>
            <a:r>
              <a:rPr lang="fr-FR" sz="1400" dirty="0">
                <a:latin typeface="+mj-lt"/>
              </a:rPr>
              <a:t>Proposer de récupérer des poubelles individuelles pour </a:t>
            </a:r>
            <a:r>
              <a:rPr lang="fr-FR" sz="1400" dirty="0" smtClean="0">
                <a:latin typeface="+mj-lt"/>
              </a:rPr>
              <a:t>les transformer 		en poubelles collectives</a:t>
            </a:r>
          </a:p>
          <a:p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-&gt; Ajouter des poubelles dans la salle Omega</a:t>
            </a:r>
          </a:p>
          <a:p>
            <a:endParaRPr lang="fr-FR" sz="1200" dirty="0" smtClean="0"/>
          </a:p>
          <a:p>
            <a:r>
              <a:rPr lang="fr-FR" sz="1200" dirty="0"/>
              <a:t>	</a:t>
            </a:r>
            <a:r>
              <a:rPr lang="fr-FR" sz="1400" dirty="0"/>
              <a:t>Gestion des </a:t>
            </a:r>
            <a:r>
              <a:rPr lang="fr-FR" sz="1400" dirty="0" smtClean="0"/>
              <a:t>déchets contaminants pour la biosphère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-</a:t>
            </a:r>
            <a:r>
              <a:rPr lang="fr-FR" sz="1400" dirty="0" smtClean="0">
                <a:latin typeface="+mj-lt"/>
              </a:rPr>
              <a:t>&gt; Exemple, produits de l’impression 3D</a:t>
            </a:r>
          </a:p>
          <a:p>
            <a:r>
              <a:rPr lang="fr-FR" sz="1400" dirty="0">
                <a:latin typeface="+mj-lt"/>
              </a:rPr>
              <a:t>	</a:t>
            </a:r>
            <a:r>
              <a:rPr lang="fr-FR" sz="1400" dirty="0" smtClean="0">
                <a:latin typeface="+mj-lt"/>
              </a:rPr>
              <a:t>	-&gt; Identifier les produits et s’assurer de leur bonne gestion? Existe déjà?</a:t>
            </a:r>
            <a:endParaRPr lang="fr-FR" sz="1400" dirty="0">
              <a:latin typeface="+mj-lt"/>
            </a:endParaRPr>
          </a:p>
          <a:p>
            <a:endParaRPr lang="fr-FR" sz="1200" dirty="0" smtClean="0"/>
          </a:p>
          <a:p>
            <a:r>
              <a:rPr lang="fr-FR" sz="1200" dirty="0"/>
              <a:t>	</a:t>
            </a:r>
          </a:p>
          <a:p>
            <a:endParaRPr lang="fr-FR" sz="1200" dirty="0"/>
          </a:p>
          <a:p>
            <a:pPr marL="896938" indent="-896938"/>
            <a:r>
              <a:rPr lang="fr-FR" sz="1400" dirty="0" smtClean="0"/>
              <a:t>	</a:t>
            </a:r>
            <a:r>
              <a:rPr lang="fr-FR" sz="1400" b="1" dirty="0"/>
              <a:t>	</a:t>
            </a:r>
          </a:p>
          <a:p>
            <a:pPr marL="896938" indent="-896938"/>
            <a:endParaRPr lang="fr-FR" sz="1400" b="1" dirty="0"/>
          </a:p>
          <a:p>
            <a:pPr marL="896938" indent="-896938"/>
            <a:r>
              <a:rPr lang="fr-FR" sz="1400" b="1" dirty="0"/>
              <a:t>    </a:t>
            </a:r>
            <a:r>
              <a:rPr lang="fr-FR" sz="1400" b="1" dirty="0" smtClean="0"/>
              <a:t>	</a:t>
            </a:r>
          </a:p>
          <a:p>
            <a:pPr marL="896938" indent="-896938"/>
            <a:r>
              <a:rPr lang="fr-FR" sz="1400" b="1" dirty="0"/>
              <a:t>	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21" y="101747"/>
            <a:ext cx="1369868" cy="1369868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9784" y="-39023"/>
            <a:ext cx="584049" cy="1356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83" y="1188799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82" y="2579575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Energies 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Eau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781" y="3987621"/>
            <a:ext cx="584049" cy="14561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Achats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Déchets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81" y="5440901"/>
            <a:ext cx="584049" cy="1456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Sensibilisation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074" y="1387646"/>
            <a:ext cx="229719" cy="2222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074" y="2055754"/>
            <a:ext cx="229719" cy="2222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074" y="3094498"/>
            <a:ext cx="229719" cy="2222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352" y="3761418"/>
            <a:ext cx="229719" cy="2222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32" y="1581753"/>
            <a:ext cx="2656688" cy="21409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332" y="3604035"/>
            <a:ext cx="2545697" cy="284595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074" y="5417464"/>
            <a:ext cx="229719" cy="2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</TotalTime>
  <Words>522</Words>
  <Application>Microsoft Office PowerPoint</Application>
  <PresentationFormat>Grand écran</PresentationFormat>
  <Paragraphs>251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Malgun Gothic Semilight</vt:lpstr>
      <vt:lpstr>Algerian</vt:lpstr>
      <vt:lpstr>Arial</vt:lpstr>
      <vt:lpstr>Calibri</vt:lpstr>
      <vt:lpstr>Calibri Light</vt:lpstr>
      <vt:lpstr>Gadugi</vt:lpstr>
      <vt:lpstr>Wingdings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be-clemence</cp:lastModifiedBy>
  <cp:revision>68</cp:revision>
  <dcterms:created xsi:type="dcterms:W3CDTF">2023-11-06T10:08:56Z</dcterms:created>
  <dcterms:modified xsi:type="dcterms:W3CDTF">2023-11-13T13:56:53Z</dcterms:modified>
</cp:coreProperties>
</file>