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312" r:id="rId2"/>
    <p:sldId id="308" r:id="rId3"/>
    <p:sldId id="313" r:id="rId4"/>
    <p:sldId id="314" r:id="rId5"/>
    <p:sldId id="315" r:id="rId6"/>
    <p:sldId id="316" r:id="rId7"/>
    <p:sldId id="317" r:id="rId8"/>
    <p:sldId id="318" r:id="rId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F8FF"/>
    <a:srgbClr val="599E44"/>
    <a:srgbClr val="FFBB00"/>
    <a:srgbClr val="F68200"/>
    <a:srgbClr val="F7A5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7" autoAdjust="0"/>
    <p:restoredTop sz="94444"/>
  </p:normalViewPr>
  <p:slideViewPr>
    <p:cSldViewPr snapToGrid="0" snapToObjects="1">
      <p:cViewPr>
        <p:scale>
          <a:sx n="66" d="100"/>
          <a:sy n="66" d="100"/>
        </p:scale>
        <p:origin x="470" y="54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34DAD-B8A5-CA4D-AB71-C93C2527309C}" type="datetimeFigureOut">
              <a:rPr lang="fr-FR" smtClean="0"/>
              <a:t>06/04/2023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C23494-1D1A-DA4E-9BC4-90753090ED8D}" type="slidenum">
              <a:rPr lang="fr-FR" smtClean="0"/>
              <a:t>‹N°›</a:t>
            </a:fld>
            <a:endParaRPr lang="fr-FR"/>
          </a:p>
        </p:txBody>
      </p:sp>
    </p:spTree>
    <p:extLst>
      <p:ext uri="{BB962C8B-B14F-4D97-AF65-F5344CB8AC3E}">
        <p14:creationId xmlns:p14="http://schemas.microsoft.com/office/powerpoint/2010/main" val="3173318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D922F-5A0C-8640-8E2E-DF9344F4008A}" type="datetimeFigureOut">
              <a:rPr lang="fr-FR" smtClean="0"/>
              <a:t>06/04/2023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E7A47-3939-3943-9383-DED49EE128F2}" type="slidenum">
              <a:rPr lang="fr-FR" smtClean="0"/>
              <a:t>‹N°›</a:t>
            </a:fld>
            <a:endParaRPr lang="fr-FR"/>
          </a:p>
        </p:txBody>
      </p:sp>
    </p:spTree>
    <p:extLst>
      <p:ext uri="{BB962C8B-B14F-4D97-AF65-F5344CB8AC3E}">
        <p14:creationId xmlns:p14="http://schemas.microsoft.com/office/powerpoint/2010/main" val="2115975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876300" y="6449926"/>
            <a:ext cx="2133600" cy="365125"/>
          </a:xfrm>
        </p:spPr>
        <p:txBody>
          <a:bodyPr/>
          <a:lstStyle/>
          <a:p>
            <a:r>
              <a:rPr lang="fr-FR"/>
              <a:t>27 novembre 2020</a:t>
            </a:r>
          </a:p>
        </p:txBody>
      </p:sp>
      <p:sp>
        <p:nvSpPr>
          <p:cNvPr id="5" name="Espace réservé du pied de page 4"/>
          <p:cNvSpPr>
            <a:spLocks noGrp="1"/>
          </p:cNvSpPr>
          <p:nvPr>
            <p:ph type="ftr" sz="quarter" idx="11"/>
          </p:nvPr>
        </p:nvSpPr>
        <p:spPr>
          <a:xfrm>
            <a:off x="3333750" y="6422184"/>
            <a:ext cx="2895600" cy="365125"/>
          </a:xfrm>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294006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27 novembre 2020</a:t>
            </a:r>
          </a:p>
        </p:txBody>
      </p:sp>
      <p:sp>
        <p:nvSpPr>
          <p:cNvPr id="5" name="Espace réservé du pied de page 4"/>
          <p:cNvSpPr>
            <a:spLocks noGrp="1"/>
          </p:cNvSpPr>
          <p:nvPr>
            <p:ph type="ftr" sz="quarter" idx="11"/>
          </p:nvPr>
        </p:nvSpPr>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368579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27 novembre 2020</a:t>
            </a:r>
          </a:p>
        </p:txBody>
      </p:sp>
      <p:sp>
        <p:nvSpPr>
          <p:cNvPr id="5" name="Espace réservé du pied de page 4"/>
          <p:cNvSpPr>
            <a:spLocks noGrp="1"/>
          </p:cNvSpPr>
          <p:nvPr>
            <p:ph type="ftr" sz="quarter" idx="11"/>
          </p:nvPr>
        </p:nvSpPr>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103637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r>
              <a:rPr lang="fr-FR"/>
              <a:t>27 novembre 2020</a:t>
            </a:r>
          </a:p>
        </p:txBody>
      </p:sp>
      <p:sp>
        <p:nvSpPr>
          <p:cNvPr id="5" name="Espace réservé du pied de page 4"/>
          <p:cNvSpPr>
            <a:spLocks noGrp="1"/>
          </p:cNvSpPr>
          <p:nvPr>
            <p:ph type="ftr" sz="quarter" idx="11"/>
          </p:nvPr>
        </p:nvSpPr>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53074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27 novembre 2020</a:t>
            </a:r>
          </a:p>
        </p:txBody>
      </p:sp>
      <p:sp>
        <p:nvSpPr>
          <p:cNvPr id="5" name="Espace réservé du pied de page 4"/>
          <p:cNvSpPr>
            <a:spLocks noGrp="1"/>
          </p:cNvSpPr>
          <p:nvPr>
            <p:ph type="ftr" sz="quarter" idx="11"/>
          </p:nvPr>
        </p:nvSpPr>
        <p:spPr/>
        <p:txBody>
          <a:bodyPr/>
          <a:lstStyle/>
          <a:p>
            <a:r>
              <a:rPr lang="fr-FR"/>
              <a:t>CDL IAS - Rex Commission verte</a:t>
            </a:r>
          </a:p>
        </p:txBody>
      </p:sp>
      <p:sp>
        <p:nvSpPr>
          <p:cNvPr id="6" name="Espace réservé du numéro de diapositive 5"/>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238886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27 novembre 2020</a:t>
            </a:r>
          </a:p>
        </p:txBody>
      </p:sp>
      <p:sp>
        <p:nvSpPr>
          <p:cNvPr id="6" name="Espace réservé du pied de page 5"/>
          <p:cNvSpPr>
            <a:spLocks noGrp="1"/>
          </p:cNvSpPr>
          <p:nvPr>
            <p:ph type="ftr" sz="quarter" idx="11"/>
          </p:nvPr>
        </p:nvSpPr>
        <p:spPr/>
        <p:txBody>
          <a:bodyPr/>
          <a:lstStyle/>
          <a:p>
            <a:r>
              <a:rPr lang="fr-FR"/>
              <a:t>CDL IAS - Rex Commission verte</a:t>
            </a:r>
          </a:p>
        </p:txBody>
      </p:sp>
      <p:sp>
        <p:nvSpPr>
          <p:cNvPr id="7" name="Espace réservé du numéro de diapositive 6"/>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365228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27 novembre 2020</a:t>
            </a:r>
          </a:p>
        </p:txBody>
      </p:sp>
      <p:sp>
        <p:nvSpPr>
          <p:cNvPr id="8" name="Espace réservé du pied de page 7"/>
          <p:cNvSpPr>
            <a:spLocks noGrp="1"/>
          </p:cNvSpPr>
          <p:nvPr>
            <p:ph type="ftr" sz="quarter" idx="11"/>
          </p:nvPr>
        </p:nvSpPr>
        <p:spPr/>
        <p:txBody>
          <a:bodyPr/>
          <a:lstStyle/>
          <a:p>
            <a:r>
              <a:rPr lang="fr-FR"/>
              <a:t>CDL IAS - Rex Commission verte</a:t>
            </a:r>
          </a:p>
        </p:txBody>
      </p:sp>
      <p:sp>
        <p:nvSpPr>
          <p:cNvPr id="9" name="Espace réservé du numéro de diapositive 8"/>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336807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27 novembre 2020</a:t>
            </a:r>
          </a:p>
        </p:txBody>
      </p:sp>
      <p:sp>
        <p:nvSpPr>
          <p:cNvPr id="4" name="Espace réservé du pied de page 3"/>
          <p:cNvSpPr>
            <a:spLocks noGrp="1"/>
          </p:cNvSpPr>
          <p:nvPr>
            <p:ph type="ftr" sz="quarter" idx="11"/>
          </p:nvPr>
        </p:nvSpPr>
        <p:spPr/>
        <p:txBody>
          <a:bodyPr/>
          <a:lstStyle/>
          <a:p>
            <a:r>
              <a:rPr lang="fr-FR"/>
              <a:t>CDL IAS - Rex Commission verte</a:t>
            </a:r>
          </a:p>
        </p:txBody>
      </p:sp>
      <p:sp>
        <p:nvSpPr>
          <p:cNvPr id="5" name="Espace réservé du numéro de diapositive 4"/>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182429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27 novembre 2020</a:t>
            </a:r>
          </a:p>
        </p:txBody>
      </p:sp>
      <p:sp>
        <p:nvSpPr>
          <p:cNvPr id="3" name="Espace réservé du pied de page 2"/>
          <p:cNvSpPr>
            <a:spLocks noGrp="1"/>
          </p:cNvSpPr>
          <p:nvPr>
            <p:ph type="ftr" sz="quarter" idx="11"/>
          </p:nvPr>
        </p:nvSpPr>
        <p:spPr/>
        <p:txBody>
          <a:bodyPr/>
          <a:lstStyle/>
          <a:p>
            <a:r>
              <a:rPr lang="fr-FR"/>
              <a:t>CDL IAS - Rex Commission verte</a:t>
            </a:r>
          </a:p>
        </p:txBody>
      </p:sp>
      <p:sp>
        <p:nvSpPr>
          <p:cNvPr id="4" name="Espace réservé du numéro de diapositive 3"/>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416400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27 novembre 2020</a:t>
            </a:r>
          </a:p>
        </p:txBody>
      </p:sp>
      <p:sp>
        <p:nvSpPr>
          <p:cNvPr id="6" name="Espace réservé du pied de page 5"/>
          <p:cNvSpPr>
            <a:spLocks noGrp="1"/>
          </p:cNvSpPr>
          <p:nvPr>
            <p:ph type="ftr" sz="quarter" idx="11"/>
          </p:nvPr>
        </p:nvSpPr>
        <p:spPr/>
        <p:txBody>
          <a:bodyPr/>
          <a:lstStyle/>
          <a:p>
            <a:r>
              <a:rPr lang="fr-FR"/>
              <a:t>CDL IAS - Rex Commission verte</a:t>
            </a:r>
          </a:p>
        </p:txBody>
      </p:sp>
      <p:sp>
        <p:nvSpPr>
          <p:cNvPr id="7" name="Espace réservé du numéro de diapositive 6"/>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174871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27 novembre 2020</a:t>
            </a:r>
          </a:p>
        </p:txBody>
      </p:sp>
      <p:sp>
        <p:nvSpPr>
          <p:cNvPr id="6" name="Espace réservé du pied de page 5"/>
          <p:cNvSpPr>
            <a:spLocks noGrp="1"/>
          </p:cNvSpPr>
          <p:nvPr>
            <p:ph type="ftr" sz="quarter" idx="11"/>
          </p:nvPr>
        </p:nvSpPr>
        <p:spPr/>
        <p:txBody>
          <a:bodyPr/>
          <a:lstStyle/>
          <a:p>
            <a:r>
              <a:rPr lang="fr-FR"/>
              <a:t>CDL IAS - Rex Commission verte</a:t>
            </a:r>
          </a:p>
        </p:txBody>
      </p:sp>
      <p:sp>
        <p:nvSpPr>
          <p:cNvPr id="7" name="Espace réservé du numéro de diapositive 6"/>
          <p:cNvSpPr>
            <a:spLocks noGrp="1"/>
          </p:cNvSpPr>
          <p:nvPr>
            <p:ph type="sldNum" sz="quarter" idx="12"/>
          </p:nvPr>
        </p:nvSpPr>
        <p:spPr/>
        <p:txBody>
          <a:bodyPr/>
          <a:lstStyle/>
          <a:p>
            <a:fld id="{9EDC6D86-14D3-3648-AF53-8E1A2FD4027D}" type="slidenum">
              <a:rPr lang="fr-FR" smtClean="0"/>
              <a:t>‹N°›</a:t>
            </a:fld>
            <a:endParaRPr lang="fr-FR"/>
          </a:p>
        </p:txBody>
      </p:sp>
    </p:spTree>
    <p:extLst>
      <p:ext uri="{BB962C8B-B14F-4D97-AF65-F5344CB8AC3E}">
        <p14:creationId xmlns:p14="http://schemas.microsoft.com/office/powerpoint/2010/main" val="168666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825500"/>
          </a:xfrm>
          <a:prstGeom prst="rect">
            <a:avLst/>
          </a:prstGeom>
          <a:gradFill flip="none" rotWithShape="1">
            <a:gsLst>
              <a:gs pos="100000">
                <a:srgbClr val="00B050"/>
              </a:gs>
              <a:gs pos="0">
                <a:srgbClr val="92D05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Espace réservé de la date 3"/>
          <p:cNvSpPr>
            <a:spLocks noGrp="1"/>
          </p:cNvSpPr>
          <p:nvPr>
            <p:ph type="dt" sz="half" idx="2"/>
          </p:nvPr>
        </p:nvSpPr>
        <p:spPr>
          <a:xfrm>
            <a:off x="457200" y="644992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27 novembre 2020</a:t>
            </a:r>
            <a:endParaRPr lang="fr-FR" dirty="0"/>
          </a:p>
        </p:txBody>
      </p:sp>
      <p:sp>
        <p:nvSpPr>
          <p:cNvPr id="5" name="Espace réservé du pied de page 4"/>
          <p:cNvSpPr>
            <a:spLocks noGrp="1"/>
          </p:cNvSpPr>
          <p:nvPr>
            <p:ph type="ftr" sz="quarter" idx="3"/>
          </p:nvPr>
        </p:nvSpPr>
        <p:spPr>
          <a:xfrm>
            <a:off x="3124200" y="644992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CDL IAS - Rex Commission verte</a:t>
            </a:r>
            <a:endParaRPr lang="fr-FR" dirty="0"/>
          </a:p>
        </p:txBody>
      </p:sp>
      <p:sp>
        <p:nvSpPr>
          <p:cNvPr id="6" name="Espace réservé du numéro de diapositive 5"/>
          <p:cNvSpPr>
            <a:spLocks noGrp="1"/>
          </p:cNvSpPr>
          <p:nvPr>
            <p:ph type="sldNum" sz="quarter" idx="4"/>
          </p:nvPr>
        </p:nvSpPr>
        <p:spPr>
          <a:xfrm>
            <a:off x="6553200" y="64365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C6D86-14D3-3648-AF53-8E1A2FD4027D}" type="slidenum">
              <a:rPr lang="fr-FR" smtClean="0"/>
              <a:t>‹N°›</a:t>
            </a:fld>
            <a:endParaRPr lang="fr-FR"/>
          </a:p>
        </p:txBody>
      </p:sp>
      <p:pic>
        <p:nvPicPr>
          <p:cNvPr id="12" name="Image 11">
            <a:extLst>
              <a:ext uri="{FF2B5EF4-FFF2-40B4-BE49-F238E27FC236}">
                <a16:creationId xmlns:a16="http://schemas.microsoft.com/office/drawing/2014/main" xmlns="" id="{0F2A92A4-2E9A-9D4B-B493-6D85F0D4570A}"/>
              </a:ext>
            </a:extLst>
          </p:cNvPr>
          <p:cNvPicPr>
            <a:picLocks noChangeAspect="1"/>
          </p:cNvPicPr>
          <p:nvPr userDrawn="1"/>
        </p:nvPicPr>
        <p:blipFill>
          <a:blip r:embed="rId13"/>
          <a:stretch>
            <a:fillRect/>
          </a:stretch>
        </p:blipFill>
        <p:spPr>
          <a:xfrm>
            <a:off x="132769" y="88900"/>
            <a:ext cx="904493" cy="647700"/>
          </a:xfrm>
          <a:prstGeom prst="rect">
            <a:avLst/>
          </a:prstGeom>
        </p:spPr>
      </p:pic>
    </p:spTree>
    <p:extLst>
      <p:ext uri="{BB962C8B-B14F-4D97-AF65-F5344CB8AC3E}">
        <p14:creationId xmlns:p14="http://schemas.microsoft.com/office/powerpoint/2010/main" val="428111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BEAE4C73-AA09-054B-A1BA-055E3D01FEC6}"/>
              </a:ext>
            </a:extLst>
          </p:cNvPr>
          <p:cNvSpPr>
            <a:spLocks noGrp="1"/>
          </p:cNvSpPr>
          <p:nvPr>
            <p:ph type="sldNum" sz="quarter" idx="12"/>
          </p:nvPr>
        </p:nvSpPr>
        <p:spPr/>
        <p:txBody>
          <a:bodyPr/>
          <a:lstStyle/>
          <a:p>
            <a:fld id="{9EDC6D86-14D3-3648-AF53-8E1A2FD4027D}" type="slidenum">
              <a:rPr lang="fr-FR" smtClean="0"/>
              <a:t>1</a:t>
            </a:fld>
            <a:endParaRPr lang="fr-FR"/>
          </a:p>
        </p:txBody>
      </p:sp>
      <p:sp>
        <p:nvSpPr>
          <p:cNvPr id="10" name="AutoShape 10">
            <a:extLst>
              <a:ext uri="{FF2B5EF4-FFF2-40B4-BE49-F238E27FC236}">
                <a16:creationId xmlns:a16="http://schemas.microsoft.com/office/drawing/2014/main" xmlns="" id="{0D885223-F55C-6549-B5AE-A37C91BF1655}"/>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endParaRPr lang="fr-FR" sz="1600" b="1" dirty="0"/>
          </a:p>
        </p:txBody>
      </p:sp>
      <p:sp>
        <p:nvSpPr>
          <p:cNvPr id="11" name="Titre 4">
            <a:extLst>
              <a:ext uri="{FF2B5EF4-FFF2-40B4-BE49-F238E27FC236}">
                <a16:creationId xmlns:a16="http://schemas.microsoft.com/office/drawing/2014/main" xmlns="" id="{673C8336-81F7-D44A-81ED-19A386CBF4C0}"/>
              </a:ext>
            </a:extLst>
          </p:cNvPr>
          <p:cNvSpPr txBox="1">
            <a:spLocks/>
          </p:cNvSpPr>
          <p:nvPr/>
        </p:nvSpPr>
        <p:spPr>
          <a:xfrm>
            <a:off x="759691" y="2823153"/>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b="1" dirty="0"/>
              <a:t>Commission verte</a:t>
            </a:r>
            <a:endParaRPr lang="fr-FR" sz="2400" dirty="0"/>
          </a:p>
        </p:txBody>
      </p:sp>
      <p:sp>
        <p:nvSpPr>
          <p:cNvPr id="7" name="Espace réservé du pied de page 8">
            <a:extLst>
              <a:ext uri="{FF2B5EF4-FFF2-40B4-BE49-F238E27FC236}">
                <a16:creationId xmlns:a16="http://schemas.microsoft.com/office/drawing/2014/main" xmlns="" id="{21773421-3B85-4B94-9EF8-F65DF94DC5B4}"/>
              </a:ext>
            </a:extLst>
          </p:cNvPr>
          <p:cNvSpPr>
            <a:spLocks noGrp="1"/>
          </p:cNvSpPr>
          <p:nvPr>
            <p:ph type="ftr" sz="quarter" idx="11"/>
          </p:nvPr>
        </p:nvSpPr>
        <p:spPr>
          <a:xfrm>
            <a:off x="3124200" y="6449926"/>
            <a:ext cx="2895600" cy="365125"/>
          </a:xfrm>
        </p:spPr>
        <p:txBody>
          <a:bodyPr/>
          <a:lstStyle/>
          <a:p>
            <a:r>
              <a:rPr lang="fr-FR" dirty="0"/>
              <a:t>CDL IAS - Commission verte</a:t>
            </a:r>
          </a:p>
        </p:txBody>
      </p:sp>
      <p:sp>
        <p:nvSpPr>
          <p:cNvPr id="9" name="Espace réservé de la date 3">
            <a:extLst>
              <a:ext uri="{FF2B5EF4-FFF2-40B4-BE49-F238E27FC236}">
                <a16:creationId xmlns:a16="http://schemas.microsoft.com/office/drawing/2014/main" xmlns="" id="{2E536A93-0460-40EA-8E11-37C174478B81}"/>
              </a:ext>
            </a:extLst>
          </p:cNvPr>
          <p:cNvSpPr>
            <a:spLocks noGrp="1"/>
          </p:cNvSpPr>
          <p:nvPr>
            <p:ph type="dt" sz="half" idx="10"/>
          </p:nvPr>
        </p:nvSpPr>
        <p:spPr>
          <a:xfrm>
            <a:off x="457200" y="6449926"/>
            <a:ext cx="2133600" cy="365125"/>
          </a:xfrm>
        </p:spPr>
        <p:txBody>
          <a:bodyPr/>
          <a:lstStyle/>
          <a:p>
            <a:r>
              <a:rPr lang="fr-FR" dirty="0"/>
              <a:t>6</a:t>
            </a:r>
            <a:r>
              <a:rPr lang="fr-FR" dirty="0" smtClean="0"/>
              <a:t> Avril 2023</a:t>
            </a:r>
            <a:endParaRPr lang="fr-FR" dirty="0"/>
          </a:p>
        </p:txBody>
      </p:sp>
    </p:spTree>
    <p:extLst>
      <p:ext uri="{BB962C8B-B14F-4D97-AF65-F5344CB8AC3E}">
        <p14:creationId xmlns:p14="http://schemas.microsoft.com/office/powerpoint/2010/main" val="29441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xmlns="" id="{ACA40E2A-792E-784E-9314-7AA881DEB0F5}"/>
              </a:ext>
            </a:extLst>
          </p:cNvPr>
          <p:cNvSpPr>
            <a:spLocks noGrp="1"/>
          </p:cNvSpPr>
          <p:nvPr>
            <p:ph type="sldNum" sz="quarter" idx="12"/>
          </p:nvPr>
        </p:nvSpPr>
        <p:spPr/>
        <p:txBody>
          <a:bodyPr/>
          <a:lstStyle/>
          <a:p>
            <a:fld id="{9EDC6D86-14D3-3648-AF53-8E1A2FD4027D}" type="slidenum">
              <a:rPr lang="fr-FR" smtClean="0"/>
              <a:t>2</a:t>
            </a:fld>
            <a:endParaRPr lang="fr-FR"/>
          </a:p>
        </p:txBody>
      </p:sp>
      <p:sp>
        <p:nvSpPr>
          <p:cNvPr id="7" name="AutoShape 10">
            <a:extLst>
              <a:ext uri="{FF2B5EF4-FFF2-40B4-BE49-F238E27FC236}">
                <a16:creationId xmlns:a16="http://schemas.microsoft.com/office/drawing/2014/main" xmlns=""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smtClean="0"/>
              <a:t>Pôle DS </a:t>
            </a:r>
            <a:r>
              <a:rPr lang="fr-FR" sz="1600" b="1" dirty="0" err="1" smtClean="0"/>
              <a:t>UPSaclay</a:t>
            </a:r>
            <a:endParaRPr lang="fr-FR" sz="1600" b="1" dirty="0"/>
          </a:p>
        </p:txBody>
      </p:sp>
      <p:sp>
        <p:nvSpPr>
          <p:cNvPr id="8" name="Espace réservé de la date 3">
            <a:extLst>
              <a:ext uri="{FF2B5EF4-FFF2-40B4-BE49-F238E27FC236}">
                <a16:creationId xmlns:a16="http://schemas.microsoft.com/office/drawing/2014/main" xmlns="" id="{2E536A93-0460-40EA-8E11-37C174478B81}"/>
              </a:ext>
            </a:extLst>
          </p:cNvPr>
          <p:cNvSpPr>
            <a:spLocks noGrp="1"/>
          </p:cNvSpPr>
          <p:nvPr>
            <p:ph type="dt" sz="half" idx="10"/>
          </p:nvPr>
        </p:nvSpPr>
        <p:spPr>
          <a:xfrm>
            <a:off x="457200" y="6449926"/>
            <a:ext cx="2133600" cy="365125"/>
          </a:xfrm>
        </p:spPr>
        <p:txBody>
          <a:bodyPr/>
          <a:lstStyle/>
          <a:p>
            <a:r>
              <a:rPr lang="fr-FR" dirty="0"/>
              <a:t>6</a:t>
            </a:r>
            <a:r>
              <a:rPr lang="fr-FR" dirty="0" smtClean="0"/>
              <a:t> Avril 2023</a:t>
            </a:r>
            <a:endParaRPr lang="fr-FR" dirty="0"/>
          </a:p>
        </p:txBody>
      </p:sp>
      <p:sp>
        <p:nvSpPr>
          <p:cNvPr id="10" name="Espace réservé du contenu 5">
            <a:extLst>
              <a:ext uri="{FF2B5EF4-FFF2-40B4-BE49-F238E27FC236}">
                <a16:creationId xmlns:a16="http://schemas.microsoft.com/office/drawing/2014/main" xmlns="" id="{AA321FD3-48DB-9D40-95FF-453DFDD2BF0B}"/>
              </a:ext>
            </a:extLst>
          </p:cNvPr>
          <p:cNvSpPr>
            <a:spLocks noGrp="1"/>
          </p:cNvSpPr>
          <p:nvPr>
            <p:ph idx="1"/>
          </p:nvPr>
        </p:nvSpPr>
        <p:spPr>
          <a:xfrm>
            <a:off x="147622" y="1368127"/>
            <a:ext cx="8668387" cy="4525963"/>
          </a:xfrm>
        </p:spPr>
        <p:txBody>
          <a:bodyPr/>
          <a:lstStyle/>
          <a:p>
            <a:pPr>
              <a:buFont typeface="Wingdings" pitchFamily="2" charset="2"/>
              <a:buChar char="§"/>
            </a:pPr>
            <a:r>
              <a:rPr lang="fr-FR" sz="2000" dirty="0" smtClean="0">
                <a:solidFill>
                  <a:srgbClr val="92D050"/>
                </a:solidFill>
              </a:rPr>
              <a:t>Arrivée de Sophie </a:t>
            </a:r>
            <a:r>
              <a:rPr lang="fr-FR" sz="2000" dirty="0" err="1" smtClean="0">
                <a:solidFill>
                  <a:srgbClr val="92D050"/>
                </a:solidFill>
              </a:rPr>
              <a:t>Szopa</a:t>
            </a:r>
            <a:r>
              <a:rPr lang="fr-FR" sz="2000" dirty="0" smtClean="0">
                <a:solidFill>
                  <a:srgbClr val="92D050"/>
                </a:solidFill>
              </a:rPr>
              <a:t> </a:t>
            </a:r>
            <a:r>
              <a:rPr lang="fr-FR" sz="2000" dirty="0" smtClean="0">
                <a:solidFill>
                  <a:srgbClr val="92D050"/>
                </a:solidFill>
                <a:sym typeface="Wingdings" panose="05000000000000000000" pitchFamily="2" charset="2"/>
              </a:rPr>
              <a:t> VP </a:t>
            </a:r>
            <a:r>
              <a:rPr lang="fr-FR" sz="2000" dirty="0" err="1" smtClean="0">
                <a:solidFill>
                  <a:srgbClr val="92D050"/>
                </a:solidFill>
                <a:sym typeface="Wingdings" panose="05000000000000000000" pitchFamily="2" charset="2"/>
              </a:rPr>
              <a:t>Developpement</a:t>
            </a:r>
            <a:r>
              <a:rPr lang="fr-FR" sz="2000" dirty="0" smtClean="0">
                <a:solidFill>
                  <a:srgbClr val="92D050"/>
                </a:solidFill>
                <a:sym typeface="Wingdings" panose="05000000000000000000" pitchFamily="2" charset="2"/>
              </a:rPr>
              <a:t> Soutenable</a:t>
            </a:r>
            <a:endParaRPr lang="fr-FR" sz="2000" dirty="0">
              <a:solidFill>
                <a:srgbClr val="92D050"/>
              </a:solidFill>
            </a:endParaRPr>
          </a:p>
          <a:p>
            <a:pPr lvl="1">
              <a:buFont typeface="Wingdings" pitchFamily="2" charset="2"/>
              <a:buChar char="§"/>
            </a:pPr>
            <a:r>
              <a:rPr lang="fr-FR" sz="1600" dirty="0"/>
              <a:t>Réunion le </a:t>
            </a:r>
            <a:r>
              <a:rPr lang="fr-FR" sz="1600" dirty="0" smtClean="0"/>
              <a:t>6/12/22, présentation de la stratégie DS</a:t>
            </a:r>
          </a:p>
          <a:p>
            <a:pPr lvl="1">
              <a:buFont typeface="Wingdings" pitchFamily="2" charset="2"/>
              <a:buChar char="§"/>
            </a:pPr>
            <a:r>
              <a:rPr lang="fr-FR" sz="1600" dirty="0" smtClean="0"/>
              <a:t>150+ participants</a:t>
            </a:r>
          </a:p>
          <a:p>
            <a:pPr lvl="1">
              <a:buFont typeface="Wingdings" pitchFamily="2" charset="2"/>
              <a:buChar char="§"/>
            </a:pPr>
            <a:r>
              <a:rPr lang="fr-FR" sz="1600" b="1" dirty="0" smtClean="0">
                <a:solidFill>
                  <a:schemeClr val="accent6">
                    <a:lumMod val="75000"/>
                  </a:schemeClr>
                </a:solidFill>
              </a:rPr>
              <a:t>« besoins </a:t>
            </a:r>
            <a:r>
              <a:rPr lang="fr-FR" sz="1600" dirty="0">
                <a:solidFill>
                  <a:schemeClr val="accent6">
                    <a:lumMod val="75000"/>
                  </a:schemeClr>
                </a:solidFill>
              </a:rPr>
              <a:t>d’accompagnements règlementaires, de formations vers de nouveaux métiers, d’analyses des gouvernance dans ces transitions, de ruptures technologiques, de recherches sur nouveaux procédés, moins émetteurs, moins gourmands en ressources, des procédés de recyclages des matériaux critiques, de documentation d’une société qui se transforme </a:t>
            </a:r>
            <a:r>
              <a:rPr lang="fr-FR" sz="1600" dirty="0" smtClean="0">
                <a:solidFill>
                  <a:schemeClr val="accent6">
                    <a:lumMod val="75000"/>
                  </a:schemeClr>
                </a:solidFill>
              </a:rPr>
              <a:t>rapidement »</a:t>
            </a:r>
          </a:p>
          <a:p>
            <a:pPr marL="457200" lvl="1" indent="0">
              <a:buNone/>
            </a:pPr>
            <a:endParaRPr lang="fr-FR" sz="1600" dirty="0" smtClean="0">
              <a:solidFill>
                <a:schemeClr val="accent6">
                  <a:lumMod val="75000"/>
                </a:schemeClr>
              </a:solidFill>
            </a:endParaRPr>
          </a:p>
          <a:p>
            <a:pPr lvl="1">
              <a:buFont typeface="Wingdings" pitchFamily="2" charset="2"/>
              <a:buChar char="§"/>
            </a:pPr>
            <a:r>
              <a:rPr lang="fr-FR" sz="1600" b="1" dirty="0" smtClean="0"/>
              <a:t>Objectif = diviser par 2 les émissions d’ici 2030</a:t>
            </a:r>
          </a:p>
          <a:p>
            <a:pPr lvl="1">
              <a:buFont typeface="Wingdings" pitchFamily="2" charset="2"/>
              <a:buChar char="§"/>
            </a:pPr>
            <a:r>
              <a:rPr lang="fr-FR" sz="1600" dirty="0" smtClean="0"/>
              <a:t>Sobriété, investissements</a:t>
            </a:r>
          </a:p>
          <a:p>
            <a:pPr lvl="1">
              <a:buFont typeface="Wingdings" pitchFamily="2" charset="2"/>
              <a:buChar char="§"/>
            </a:pPr>
            <a:r>
              <a:rPr lang="fr-FR" sz="1600" dirty="0" smtClean="0"/>
              <a:t>Dans tous les secteurs en parallèle (transport/mobilité, infrastructures et consommation de fluides, restauration, biodiversité, tri et recyclage, …)</a:t>
            </a:r>
          </a:p>
          <a:p>
            <a:pPr lvl="1">
              <a:buFont typeface="Wingdings" pitchFamily="2" charset="2"/>
              <a:buChar char="§"/>
            </a:pPr>
            <a:r>
              <a:rPr lang="fr-FR" sz="1600" dirty="0" smtClean="0"/>
              <a:t>Sensibilisation et formations universitaires</a:t>
            </a:r>
          </a:p>
          <a:p>
            <a:pPr lvl="1">
              <a:buFont typeface="Wingdings" pitchFamily="2" charset="2"/>
              <a:buChar char="§"/>
            </a:pPr>
            <a:r>
              <a:rPr lang="fr-FR" sz="1600" dirty="0" smtClean="0"/>
              <a:t>Présentation complète (bientôt!) sur le wiki</a:t>
            </a:r>
            <a:endParaRPr lang="fr-FR" sz="1600" dirty="0" smtClean="0"/>
          </a:p>
          <a:p>
            <a:pPr marL="457200" lvl="1" indent="0">
              <a:buNone/>
            </a:pPr>
            <a:endParaRPr lang="fr-FR" sz="1600" dirty="0"/>
          </a:p>
        </p:txBody>
      </p:sp>
    </p:spTree>
    <p:extLst>
      <p:ext uri="{BB962C8B-B14F-4D97-AF65-F5344CB8AC3E}">
        <p14:creationId xmlns:p14="http://schemas.microsoft.com/office/powerpoint/2010/main" val="203901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xmlns="" id="{ACA40E2A-792E-784E-9314-7AA881DEB0F5}"/>
              </a:ext>
            </a:extLst>
          </p:cNvPr>
          <p:cNvSpPr>
            <a:spLocks noGrp="1"/>
          </p:cNvSpPr>
          <p:nvPr>
            <p:ph type="sldNum" sz="quarter" idx="12"/>
          </p:nvPr>
        </p:nvSpPr>
        <p:spPr/>
        <p:txBody>
          <a:bodyPr/>
          <a:lstStyle/>
          <a:p>
            <a:fld id="{9EDC6D86-14D3-3648-AF53-8E1A2FD4027D}" type="slidenum">
              <a:rPr lang="fr-FR" smtClean="0"/>
              <a:t>3</a:t>
            </a:fld>
            <a:endParaRPr lang="fr-FR"/>
          </a:p>
        </p:txBody>
      </p:sp>
      <p:sp>
        <p:nvSpPr>
          <p:cNvPr id="7" name="AutoShape 10">
            <a:extLst>
              <a:ext uri="{FF2B5EF4-FFF2-40B4-BE49-F238E27FC236}">
                <a16:creationId xmlns:a16="http://schemas.microsoft.com/office/drawing/2014/main" xmlns=""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smtClean="0"/>
              <a:t>Pôle DS </a:t>
            </a:r>
            <a:r>
              <a:rPr lang="fr-FR" sz="1600" b="1" dirty="0" err="1" smtClean="0"/>
              <a:t>UPSaclay</a:t>
            </a:r>
            <a:endParaRPr lang="fr-FR" sz="1600" b="1" dirty="0"/>
          </a:p>
        </p:txBody>
      </p:sp>
      <p:sp>
        <p:nvSpPr>
          <p:cNvPr id="8" name="Espace réservé de la date 3">
            <a:extLst>
              <a:ext uri="{FF2B5EF4-FFF2-40B4-BE49-F238E27FC236}">
                <a16:creationId xmlns:a16="http://schemas.microsoft.com/office/drawing/2014/main" xmlns="" id="{2E536A93-0460-40EA-8E11-37C174478B81}"/>
              </a:ext>
            </a:extLst>
          </p:cNvPr>
          <p:cNvSpPr>
            <a:spLocks noGrp="1"/>
          </p:cNvSpPr>
          <p:nvPr>
            <p:ph type="dt" sz="half" idx="10"/>
          </p:nvPr>
        </p:nvSpPr>
        <p:spPr>
          <a:xfrm>
            <a:off x="457200" y="6449926"/>
            <a:ext cx="2133600" cy="365125"/>
          </a:xfrm>
        </p:spPr>
        <p:txBody>
          <a:bodyPr/>
          <a:lstStyle/>
          <a:p>
            <a:r>
              <a:rPr lang="fr-FR" dirty="0"/>
              <a:t>6</a:t>
            </a:r>
            <a:r>
              <a:rPr lang="fr-FR" dirty="0" smtClean="0"/>
              <a:t> Avril 2023</a:t>
            </a:r>
            <a:endParaRPr lang="fr-FR" dirty="0"/>
          </a:p>
        </p:txBody>
      </p:sp>
      <p:sp>
        <p:nvSpPr>
          <p:cNvPr id="11" name="ZoneTexte 10"/>
          <p:cNvSpPr txBox="1"/>
          <p:nvPr/>
        </p:nvSpPr>
        <p:spPr bwMode="auto">
          <a:xfrm>
            <a:off x="457200" y="1409153"/>
            <a:ext cx="7722296" cy="1754326"/>
          </a:xfrm>
          <a:prstGeom prst="rect">
            <a:avLst/>
          </a:prstGeom>
          <a:noFill/>
        </p:spPr>
        <p:txBody>
          <a:bodyPr wrap="square">
            <a:spAutoFit/>
          </a:bodyPr>
          <a:lstStyle/>
          <a:p>
            <a:pPr algn="l">
              <a:spcBef>
                <a:spcPts val="0"/>
              </a:spcBef>
              <a:spcAft>
                <a:spcPts val="0"/>
              </a:spcAft>
              <a:defRPr/>
            </a:pPr>
            <a:r>
              <a:rPr lang="fr-FR" sz="1800" b="1" i="0" u="none" strike="noStrike" dirty="0">
                <a:solidFill>
                  <a:srgbClr val="92D050"/>
                </a:solidFill>
                <a:latin typeface="Calibri"/>
              </a:rPr>
              <a:t>GIEC WG3: </a:t>
            </a:r>
            <a:endParaRPr lang="fr-FR" sz="1800" b="1" i="0" u="none" strike="noStrike" dirty="0" smtClean="0">
              <a:solidFill>
                <a:srgbClr val="92D050"/>
              </a:solidFill>
              <a:latin typeface="Calibri"/>
            </a:endParaRPr>
          </a:p>
          <a:p>
            <a:pPr algn="l">
              <a:spcBef>
                <a:spcPts val="0"/>
              </a:spcBef>
              <a:spcAft>
                <a:spcPts val="0"/>
              </a:spcAft>
              <a:defRPr/>
            </a:pPr>
            <a:r>
              <a:rPr lang="fr-FR" sz="1800" i="0" u="none" strike="noStrike" dirty="0" smtClean="0">
                <a:solidFill>
                  <a:srgbClr val="000000"/>
                </a:solidFill>
                <a:latin typeface="Calibri"/>
              </a:rPr>
              <a:t>Les </a:t>
            </a:r>
            <a:r>
              <a:rPr lang="fr-FR" sz="1800" b="1" i="0" u="none" strike="noStrike" dirty="0" smtClean="0">
                <a:solidFill>
                  <a:srgbClr val="000000"/>
                </a:solidFill>
                <a:latin typeface="Calibri"/>
              </a:rPr>
              <a:t>trajectoires </a:t>
            </a:r>
            <a:r>
              <a:rPr lang="fr-FR" sz="1800" b="1" i="0" u="none" strike="noStrike" dirty="0">
                <a:solidFill>
                  <a:srgbClr val="000000"/>
                </a:solidFill>
                <a:latin typeface="Calibri"/>
              </a:rPr>
              <a:t>soutenables </a:t>
            </a:r>
            <a:r>
              <a:rPr lang="fr-FR" sz="1800" b="1" i="0" u="none" strike="noStrike" dirty="0" smtClean="0">
                <a:solidFill>
                  <a:srgbClr val="000000"/>
                </a:solidFill>
                <a:latin typeface="Calibri"/>
              </a:rPr>
              <a:t>requièrent :</a:t>
            </a:r>
            <a:endParaRPr dirty="0"/>
          </a:p>
          <a:p>
            <a:pPr marL="285750" indent="-285750" algn="l">
              <a:spcBef>
                <a:spcPts val="0"/>
              </a:spcBef>
              <a:spcAft>
                <a:spcPts val="0"/>
              </a:spcAft>
              <a:buFont typeface="Arial" panose="020B0604020202020204" pitchFamily="34" charset="0"/>
              <a:buChar char="•"/>
              <a:defRPr/>
            </a:pPr>
            <a:r>
              <a:rPr lang="fr-FR" sz="1800" b="1" i="0" u="none" strike="noStrike" dirty="0">
                <a:solidFill>
                  <a:srgbClr val="000000"/>
                </a:solidFill>
                <a:latin typeface="Calibri"/>
              </a:rPr>
              <a:t> </a:t>
            </a:r>
            <a:r>
              <a:rPr lang="fr-FR" sz="1800" b="1" i="0" u="none" strike="noStrike" dirty="0" smtClean="0">
                <a:solidFill>
                  <a:srgbClr val="000000"/>
                </a:solidFill>
                <a:latin typeface="Calibri"/>
              </a:rPr>
              <a:t>Des changements </a:t>
            </a:r>
            <a:r>
              <a:rPr lang="fr-FR" sz="1800" b="1" i="0" u="none" strike="noStrike" dirty="0">
                <a:solidFill>
                  <a:srgbClr val="000000"/>
                </a:solidFill>
                <a:latin typeface="Calibri"/>
              </a:rPr>
              <a:t>transformateurs</a:t>
            </a:r>
            <a:r>
              <a:rPr lang="fr-FR" sz="1800" b="0" i="0" u="none" strike="noStrike" dirty="0">
                <a:solidFill>
                  <a:srgbClr val="000000"/>
                </a:solidFill>
                <a:latin typeface="Calibri"/>
              </a:rPr>
              <a:t> qui </a:t>
            </a:r>
            <a:r>
              <a:rPr lang="fr-FR" sz="1800" b="1" i="0" u="none" strike="noStrike" dirty="0">
                <a:solidFill>
                  <a:srgbClr val="92D050"/>
                </a:solidFill>
                <a:latin typeface="Calibri"/>
              </a:rPr>
              <a:t>bouleversent les tendances actuelles </a:t>
            </a:r>
            <a:r>
              <a:rPr lang="fr-FR" sz="1800" b="0" i="0" u="none" strike="noStrike" dirty="0">
                <a:solidFill>
                  <a:srgbClr val="000000"/>
                </a:solidFill>
                <a:latin typeface="Calibri"/>
              </a:rPr>
              <a:t>du </a:t>
            </a:r>
            <a:r>
              <a:rPr lang="fr-FR" sz="1800" b="0" i="0" u="none" strike="noStrike" dirty="0" smtClean="0">
                <a:solidFill>
                  <a:srgbClr val="000000"/>
                </a:solidFill>
                <a:latin typeface="Calibri"/>
              </a:rPr>
              <a:t>développement</a:t>
            </a:r>
            <a:endParaRPr lang="fr-FR" sz="1800" b="0" i="0" u="none" strike="noStrike" dirty="0">
              <a:solidFill>
                <a:srgbClr val="000000"/>
              </a:solidFill>
              <a:latin typeface="Calibri"/>
            </a:endParaRPr>
          </a:p>
          <a:p>
            <a:pPr marL="285750" indent="-285750" algn="l">
              <a:spcBef>
                <a:spcPts val="0"/>
              </a:spcBef>
              <a:spcAft>
                <a:spcPts val="0"/>
              </a:spcAft>
              <a:buFont typeface="Arial" panose="020B0604020202020204" pitchFamily="34" charset="0"/>
              <a:buChar char="•"/>
              <a:defRPr/>
            </a:pPr>
            <a:r>
              <a:rPr lang="fr-FR" sz="1800" dirty="0">
                <a:solidFill>
                  <a:srgbClr val="000000"/>
                </a:solidFill>
                <a:latin typeface="Calibri"/>
              </a:rPr>
              <a:t> </a:t>
            </a:r>
            <a:r>
              <a:rPr lang="fr-FR" sz="1800" b="0" i="0" u="none" strike="noStrike" dirty="0">
                <a:solidFill>
                  <a:srgbClr val="000000"/>
                </a:solidFill>
                <a:latin typeface="Calibri"/>
              </a:rPr>
              <a:t>Des choix qui ne sont </a:t>
            </a:r>
            <a:r>
              <a:rPr lang="fr-FR" sz="1800" b="1" i="0" u="none" strike="noStrike" dirty="0">
                <a:solidFill>
                  <a:srgbClr val="000000"/>
                </a:solidFill>
                <a:latin typeface="Calibri"/>
              </a:rPr>
              <a:t>pas marginaux</a:t>
            </a:r>
            <a:r>
              <a:rPr lang="fr-FR" sz="1800" b="0" i="0" u="none" strike="noStrike" dirty="0">
                <a:solidFill>
                  <a:srgbClr val="000000"/>
                </a:solidFill>
                <a:latin typeface="Calibri"/>
              </a:rPr>
              <a:t>, mais </a:t>
            </a:r>
            <a:r>
              <a:rPr lang="fr-FR" sz="1800" b="1" i="0" u="none" strike="noStrike" dirty="0">
                <a:solidFill>
                  <a:srgbClr val="000000"/>
                </a:solidFill>
                <a:latin typeface="Calibri"/>
              </a:rPr>
              <a:t>des </a:t>
            </a:r>
            <a:r>
              <a:rPr lang="fr-FR" sz="1800" b="1" i="0" u="none" strike="noStrike" dirty="0">
                <a:solidFill>
                  <a:srgbClr val="92D050"/>
                </a:solidFill>
                <a:latin typeface="Calibri"/>
              </a:rPr>
              <a:t>changements systémiques </a:t>
            </a:r>
            <a:r>
              <a:rPr lang="fr-FR" sz="1800" b="0" i="0" u="none" strike="noStrike" dirty="0">
                <a:solidFill>
                  <a:srgbClr val="000000"/>
                </a:solidFill>
                <a:latin typeface="Calibri"/>
              </a:rPr>
              <a:t>(technologiques, sociaux, styles de vie)</a:t>
            </a:r>
            <a:r>
              <a:rPr lang="fr-FR" sz="1800" b="1" i="0" u="none" strike="noStrike" dirty="0">
                <a:solidFill>
                  <a:srgbClr val="000000"/>
                </a:solidFill>
                <a:latin typeface="Calibri"/>
              </a:rPr>
              <a:t> </a:t>
            </a:r>
            <a:endParaRPr dirty="0"/>
          </a:p>
        </p:txBody>
      </p:sp>
      <p:sp>
        <p:nvSpPr>
          <p:cNvPr id="12" name="Espace réservé du contenu 2"/>
          <p:cNvSpPr>
            <a:spLocks noGrp="1"/>
          </p:cNvSpPr>
          <p:nvPr>
            <p:ph idx="1"/>
          </p:nvPr>
        </p:nvSpPr>
        <p:spPr bwMode="auto">
          <a:xfrm>
            <a:off x="457200" y="3679255"/>
            <a:ext cx="7910186" cy="1963488"/>
          </a:xfrm>
        </p:spPr>
        <p:txBody>
          <a:bodyPr>
            <a:normAutofit/>
          </a:bodyPr>
          <a:lstStyle/>
          <a:p>
            <a:pPr>
              <a:buFont typeface="Symbol"/>
              <a:buChar char="Þ"/>
              <a:defRPr/>
            </a:pPr>
            <a:r>
              <a:rPr lang="fr-FR" sz="1800" dirty="0"/>
              <a:t> Des changements qui doivent être </a:t>
            </a:r>
            <a:r>
              <a:rPr lang="fr-FR" sz="1800" b="1" dirty="0"/>
              <a:t>initiés rapidement </a:t>
            </a:r>
            <a:r>
              <a:rPr lang="fr-FR" sz="1800" dirty="0"/>
              <a:t>mais qui requièrent pour </a:t>
            </a:r>
            <a:r>
              <a:rPr lang="fr-FR" sz="1800" dirty="0" smtClean="0"/>
              <a:t>certains </a:t>
            </a:r>
            <a:r>
              <a:rPr lang="fr-FR" sz="1800" dirty="0"/>
              <a:t>un </a:t>
            </a:r>
            <a:r>
              <a:rPr lang="fr-FR" sz="1800" b="1" dirty="0"/>
              <a:t>temps de déploiement qui peut être long et incrémental</a:t>
            </a:r>
            <a:endParaRPr sz="3600" dirty="0"/>
          </a:p>
          <a:p>
            <a:pPr>
              <a:buFont typeface="Symbol"/>
              <a:buChar char="Þ"/>
              <a:defRPr/>
            </a:pPr>
            <a:r>
              <a:rPr lang="fr-FR" sz="1800" dirty="0"/>
              <a:t> Des </a:t>
            </a:r>
            <a:r>
              <a:rPr lang="fr-FR" sz="1800" b="1" dirty="0"/>
              <a:t>enjeux de formation </a:t>
            </a:r>
            <a:r>
              <a:rPr lang="fr-FR" sz="1800" dirty="0"/>
              <a:t>à de nouveaux métiers, à de nouvelles pratiques indispensables pour mener cette transformation profonde </a:t>
            </a:r>
            <a:endParaRPr sz="3600" dirty="0"/>
          </a:p>
          <a:p>
            <a:pPr>
              <a:buFont typeface="Symbol"/>
              <a:buChar char="Þ"/>
              <a:defRPr/>
            </a:pPr>
            <a:r>
              <a:rPr lang="fr-FR" sz="1800" dirty="0"/>
              <a:t> Des </a:t>
            </a:r>
            <a:r>
              <a:rPr lang="fr-FR" sz="1800" b="1" dirty="0"/>
              <a:t>enjeux de coopération et de partage des connaissances </a:t>
            </a:r>
            <a:r>
              <a:rPr lang="fr-FR" sz="1800" dirty="0"/>
              <a:t>(connaissances scientifiques et techniques, enjeux de éducation, formation)</a:t>
            </a:r>
            <a:endParaRPr sz="3600" dirty="0"/>
          </a:p>
        </p:txBody>
      </p:sp>
      <p:sp>
        <p:nvSpPr>
          <p:cNvPr id="13" name="ZoneTexte 12"/>
          <p:cNvSpPr txBox="1"/>
          <p:nvPr/>
        </p:nvSpPr>
        <p:spPr bwMode="auto">
          <a:xfrm>
            <a:off x="457200" y="5667289"/>
            <a:ext cx="8178956" cy="584775"/>
          </a:xfrm>
          <a:prstGeom prst="rect">
            <a:avLst/>
          </a:prstGeom>
          <a:noFill/>
        </p:spPr>
        <p:txBody>
          <a:bodyPr wrap="square">
            <a:spAutoFit/>
          </a:bodyPr>
          <a:lstStyle/>
          <a:p>
            <a:pPr algn="l">
              <a:spcBef>
                <a:spcPts val="0"/>
              </a:spcBef>
              <a:spcAft>
                <a:spcPts val="1200"/>
              </a:spcAft>
              <a:defRPr/>
            </a:pPr>
            <a:r>
              <a:rPr lang="fr-FR" sz="1600" b="1" i="0" u="sng" strike="noStrike" dirty="0">
                <a:solidFill>
                  <a:schemeClr val="accent6">
                    <a:lumMod val="75000"/>
                  </a:schemeClr>
                </a:solidFill>
                <a:latin typeface="Arial"/>
              </a:rPr>
              <a:t>Pour l’université: </a:t>
            </a:r>
            <a:r>
              <a:rPr lang="fr-FR" sz="1600" b="1" i="0" u="none" strike="noStrike" dirty="0">
                <a:solidFill>
                  <a:schemeClr val="accent6">
                    <a:lumMod val="75000"/>
                  </a:schemeClr>
                </a:solidFill>
                <a:latin typeface="Arial"/>
              </a:rPr>
              <a:t>insérer la soutenabilité dans les critères de sélection dans l’ensemble des processus de </a:t>
            </a:r>
            <a:r>
              <a:rPr lang="fr-FR" sz="1600" b="1" i="0" u="none" strike="noStrike" dirty="0" smtClean="0">
                <a:solidFill>
                  <a:schemeClr val="accent6">
                    <a:lumMod val="75000"/>
                  </a:schemeClr>
                </a:solidFill>
                <a:latin typeface="Arial"/>
              </a:rPr>
              <a:t>décision</a:t>
            </a:r>
            <a:endParaRPr lang="fr-FR" sz="1600" b="0" i="0" u="none" strike="noStrike" dirty="0">
              <a:solidFill>
                <a:schemeClr val="accent6">
                  <a:lumMod val="75000"/>
                </a:schemeClr>
              </a:solidFill>
            </a:endParaRPr>
          </a:p>
        </p:txBody>
      </p:sp>
    </p:spTree>
    <p:extLst>
      <p:ext uri="{BB962C8B-B14F-4D97-AF65-F5344CB8AC3E}">
        <p14:creationId xmlns:p14="http://schemas.microsoft.com/office/powerpoint/2010/main" val="53016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xmlns="" id="{ACA40E2A-792E-784E-9314-7AA881DEB0F5}"/>
              </a:ext>
            </a:extLst>
          </p:cNvPr>
          <p:cNvSpPr>
            <a:spLocks noGrp="1"/>
          </p:cNvSpPr>
          <p:nvPr>
            <p:ph type="sldNum" sz="quarter" idx="12"/>
          </p:nvPr>
        </p:nvSpPr>
        <p:spPr/>
        <p:txBody>
          <a:bodyPr/>
          <a:lstStyle/>
          <a:p>
            <a:fld id="{9EDC6D86-14D3-3648-AF53-8E1A2FD4027D}" type="slidenum">
              <a:rPr lang="fr-FR" smtClean="0"/>
              <a:t>4</a:t>
            </a:fld>
            <a:endParaRPr lang="fr-FR"/>
          </a:p>
        </p:txBody>
      </p:sp>
      <p:sp>
        <p:nvSpPr>
          <p:cNvPr id="7" name="AutoShape 10">
            <a:extLst>
              <a:ext uri="{FF2B5EF4-FFF2-40B4-BE49-F238E27FC236}">
                <a16:creationId xmlns:a16="http://schemas.microsoft.com/office/drawing/2014/main" xmlns=""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smtClean="0"/>
              <a:t>Pôle DS </a:t>
            </a:r>
            <a:r>
              <a:rPr lang="fr-FR" sz="1600" b="1" dirty="0" err="1" smtClean="0"/>
              <a:t>UPSaclay</a:t>
            </a:r>
            <a:endParaRPr lang="fr-FR" sz="1600" b="1" dirty="0"/>
          </a:p>
        </p:txBody>
      </p:sp>
      <p:sp>
        <p:nvSpPr>
          <p:cNvPr id="8" name="Espace réservé de la date 3">
            <a:extLst>
              <a:ext uri="{FF2B5EF4-FFF2-40B4-BE49-F238E27FC236}">
                <a16:creationId xmlns:a16="http://schemas.microsoft.com/office/drawing/2014/main" xmlns="" id="{2E536A93-0460-40EA-8E11-37C174478B81}"/>
              </a:ext>
            </a:extLst>
          </p:cNvPr>
          <p:cNvSpPr>
            <a:spLocks noGrp="1"/>
          </p:cNvSpPr>
          <p:nvPr>
            <p:ph type="dt" sz="half" idx="10"/>
          </p:nvPr>
        </p:nvSpPr>
        <p:spPr>
          <a:xfrm>
            <a:off x="457200" y="6449926"/>
            <a:ext cx="2133600" cy="365125"/>
          </a:xfrm>
        </p:spPr>
        <p:txBody>
          <a:bodyPr/>
          <a:lstStyle/>
          <a:p>
            <a:r>
              <a:rPr lang="fr-FR" dirty="0"/>
              <a:t>6</a:t>
            </a:r>
            <a:r>
              <a:rPr lang="fr-FR" dirty="0" smtClean="0"/>
              <a:t> Avril 2023</a:t>
            </a:r>
            <a:endParaRPr lang="fr-FR" dirty="0"/>
          </a:p>
        </p:txBody>
      </p:sp>
      <p:sp>
        <p:nvSpPr>
          <p:cNvPr id="10" name="Google Shape;362;p51"/>
          <p:cNvSpPr txBox="1">
            <a:spLocks noGrp="1"/>
          </p:cNvSpPr>
          <p:nvPr>
            <p:ph type="title"/>
          </p:nvPr>
        </p:nvSpPr>
        <p:spPr bwMode="auto">
          <a:xfrm>
            <a:off x="480350" y="1539433"/>
            <a:ext cx="8520600" cy="658830"/>
          </a:xfrm>
          <a:prstGeom prst="rect">
            <a:avLst/>
          </a:prstGeom>
        </p:spPr>
        <p:txBody>
          <a:bodyPr spcFirstLastPara="1" wrap="square" lIns="91425" tIns="91425" rIns="91425" bIns="91425" anchor="t" anchorCtr="0">
            <a:noAutofit/>
          </a:bodyPr>
          <a:lstStyle/>
          <a:p>
            <a:pPr algn="l">
              <a:spcBef>
                <a:spcPts val="0"/>
              </a:spcBef>
              <a:defRPr/>
            </a:pPr>
            <a:r>
              <a:rPr lang="fr-FR" sz="1800" b="1" dirty="0" smtClean="0">
                <a:solidFill>
                  <a:srgbClr val="92D050"/>
                </a:solidFill>
              </a:rPr>
              <a:t>Pour r</a:t>
            </a:r>
            <a:r>
              <a:rPr lang="fr" sz="1800" b="1" dirty="0" smtClean="0">
                <a:solidFill>
                  <a:srgbClr val="92D050"/>
                </a:solidFill>
              </a:rPr>
              <a:t>éduire </a:t>
            </a:r>
            <a:r>
              <a:rPr lang="fr" sz="1800" b="1" dirty="0">
                <a:solidFill>
                  <a:srgbClr val="92D050"/>
                </a:solidFill>
              </a:rPr>
              <a:t>les impacts </a:t>
            </a:r>
            <a:r>
              <a:rPr lang="fr" sz="1800" b="1" dirty="0" smtClean="0">
                <a:solidFill>
                  <a:srgbClr val="92D050"/>
                </a:solidFill>
              </a:rPr>
              <a:t>environnementaux</a:t>
            </a:r>
            <a:br>
              <a:rPr lang="fr" sz="1800" b="1" dirty="0" smtClean="0">
                <a:solidFill>
                  <a:srgbClr val="92D050"/>
                </a:solidFill>
              </a:rPr>
            </a:br>
            <a:r>
              <a:rPr lang="fr-FR" sz="1800" b="1" dirty="0" smtClean="0">
                <a:solidFill>
                  <a:srgbClr val="92D050"/>
                </a:solidFill>
              </a:rPr>
              <a:t>3 grandes priorités :</a:t>
            </a:r>
            <a:endParaRPr sz="3200" dirty="0">
              <a:solidFill>
                <a:srgbClr val="92D050"/>
              </a:solidFill>
            </a:endParaRPr>
          </a:p>
        </p:txBody>
      </p:sp>
      <p:sp>
        <p:nvSpPr>
          <p:cNvPr id="13" name="Google Shape;363;p51"/>
          <p:cNvSpPr txBox="1">
            <a:spLocks/>
          </p:cNvSpPr>
          <p:nvPr/>
        </p:nvSpPr>
        <p:spPr bwMode="auto">
          <a:xfrm>
            <a:off x="496634" y="2401956"/>
            <a:ext cx="8190166" cy="2808628"/>
          </a:xfrm>
          <a:prstGeom prst="rect">
            <a:avLst/>
          </a:prstGeom>
        </p:spPr>
        <p:txBody>
          <a:bodyPr spcFirstLastPara="1" wrap="square" lIns="91425" tIns="91425" rIns="91425" bIns="91425"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2950" indent="-285750">
              <a:lnSpc>
                <a:spcPct val="105000"/>
              </a:lnSpc>
              <a:spcBef>
                <a:spcPts val="0"/>
              </a:spcBef>
              <a:defRPr/>
            </a:pPr>
            <a:r>
              <a:rPr lang="fr-FR" sz="1600" b="1" dirty="0" smtClean="0"/>
              <a:t>Sobriété</a:t>
            </a:r>
            <a:r>
              <a:rPr lang="fr-FR" sz="1500" dirty="0" smtClean="0"/>
              <a:t>  </a:t>
            </a:r>
            <a:r>
              <a:rPr lang="fr-FR" sz="1600" b="1" dirty="0" smtClean="0"/>
              <a:t>(consommation directe d’énergie, déplacements, achats)</a:t>
            </a:r>
          </a:p>
          <a:p>
            <a:pPr marL="457200" indent="0">
              <a:lnSpc>
                <a:spcPct val="105000"/>
              </a:lnSpc>
              <a:spcBef>
                <a:spcPts val="0"/>
              </a:spcBef>
              <a:buNone/>
              <a:defRPr/>
            </a:pPr>
            <a:r>
              <a:rPr lang="fr-FR" sz="1600" b="1" dirty="0" smtClean="0"/>
              <a:t>      </a:t>
            </a:r>
            <a:r>
              <a:rPr lang="fr-FR" sz="1600" dirty="0" smtClean="0"/>
              <a:t>Plan de sobriété énergétique déjà bien défini</a:t>
            </a:r>
          </a:p>
          <a:p>
            <a:pPr marL="742950" indent="-285750">
              <a:lnSpc>
                <a:spcPct val="105000"/>
              </a:lnSpc>
              <a:spcBef>
                <a:spcPts val="1200"/>
              </a:spcBef>
              <a:defRPr/>
            </a:pPr>
            <a:r>
              <a:rPr lang="fr-FR" sz="1600" b="1" dirty="0" err="1" smtClean="0"/>
              <a:t>Décarbonation</a:t>
            </a:r>
            <a:r>
              <a:rPr lang="fr-FR" sz="1600" b="1" dirty="0" smtClean="0"/>
              <a:t> (des énergies utilisées, des transports, des achats) </a:t>
            </a:r>
            <a:r>
              <a:rPr lang="fr-FR" sz="1600" dirty="0" smtClean="0"/>
              <a:t>du périmètre employeur et </a:t>
            </a:r>
            <a:r>
              <a:rPr lang="fr-FR" sz="1600" b="1" dirty="0" smtClean="0"/>
              <a:t>de l’alimentation (travail avec partenaires </a:t>
            </a:r>
            <a:r>
              <a:rPr lang="fr-FR" sz="1600" b="1" dirty="0" err="1" smtClean="0"/>
              <a:t>ext</a:t>
            </a:r>
            <a:r>
              <a:rPr lang="fr-FR" sz="1600" b="1" dirty="0" smtClean="0"/>
              <a:t>)</a:t>
            </a:r>
          </a:p>
          <a:p>
            <a:pPr marL="742950" indent="-285750">
              <a:lnSpc>
                <a:spcPct val="105000"/>
              </a:lnSpc>
              <a:spcBef>
                <a:spcPts val="1200"/>
              </a:spcBef>
              <a:defRPr/>
            </a:pPr>
            <a:r>
              <a:rPr lang="fr-FR" sz="1600" b="1" dirty="0" smtClean="0"/>
              <a:t>Adaptation </a:t>
            </a:r>
            <a:r>
              <a:rPr lang="fr-FR" sz="1600" b="1" dirty="0"/>
              <a:t>des sites au changement climatique et perte de biodiversité </a:t>
            </a:r>
            <a:r>
              <a:rPr lang="fr-FR" sz="1600" dirty="0"/>
              <a:t>caractérisation des risques inondations, retrait/gonflement des argiles, canicules/calendrier d’examen? Aménagements?, sécheresse/dépérissement de la forêt et de certaines espèces, risques de </a:t>
            </a:r>
            <a:r>
              <a:rPr lang="fr-FR" sz="1600" dirty="0" smtClean="0"/>
              <a:t>feux</a:t>
            </a:r>
          </a:p>
          <a:p>
            <a:pPr marL="457200" indent="0">
              <a:lnSpc>
                <a:spcPct val="105000"/>
              </a:lnSpc>
              <a:spcBef>
                <a:spcPts val="1200"/>
              </a:spcBef>
              <a:buNone/>
              <a:defRPr/>
            </a:pPr>
            <a:r>
              <a:rPr lang="fr-FR" sz="1600" dirty="0"/>
              <a:t> </a:t>
            </a:r>
            <a:r>
              <a:rPr lang="fr-FR" sz="1600" dirty="0" smtClean="0"/>
              <a:t>     Stratégie de végétalisation, </a:t>
            </a:r>
            <a:r>
              <a:rPr lang="fr-FR" sz="1600" dirty="0" err="1" smtClean="0"/>
              <a:t>désimperméabilisation</a:t>
            </a:r>
            <a:r>
              <a:rPr lang="fr-FR" sz="1600" dirty="0" smtClean="0"/>
              <a:t>, gestion de l’eau</a:t>
            </a:r>
            <a:endParaRPr lang="fr-FR" sz="1800" dirty="0" smtClean="0"/>
          </a:p>
        </p:txBody>
      </p:sp>
    </p:spTree>
    <p:extLst>
      <p:ext uri="{BB962C8B-B14F-4D97-AF65-F5344CB8AC3E}">
        <p14:creationId xmlns:p14="http://schemas.microsoft.com/office/powerpoint/2010/main" val="344852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xmlns="" id="{ACA40E2A-792E-784E-9314-7AA881DEB0F5}"/>
              </a:ext>
            </a:extLst>
          </p:cNvPr>
          <p:cNvSpPr>
            <a:spLocks noGrp="1"/>
          </p:cNvSpPr>
          <p:nvPr>
            <p:ph type="sldNum" sz="quarter" idx="12"/>
          </p:nvPr>
        </p:nvSpPr>
        <p:spPr/>
        <p:txBody>
          <a:bodyPr/>
          <a:lstStyle/>
          <a:p>
            <a:fld id="{9EDC6D86-14D3-3648-AF53-8E1A2FD4027D}" type="slidenum">
              <a:rPr lang="fr-FR" smtClean="0"/>
              <a:t>5</a:t>
            </a:fld>
            <a:endParaRPr lang="fr-FR"/>
          </a:p>
        </p:txBody>
      </p:sp>
      <p:sp>
        <p:nvSpPr>
          <p:cNvPr id="7" name="AutoShape 10">
            <a:extLst>
              <a:ext uri="{FF2B5EF4-FFF2-40B4-BE49-F238E27FC236}">
                <a16:creationId xmlns:a16="http://schemas.microsoft.com/office/drawing/2014/main" xmlns=""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smtClean="0"/>
              <a:t>Pôle DS </a:t>
            </a:r>
            <a:r>
              <a:rPr lang="fr-FR" sz="1600" b="1" dirty="0" err="1" smtClean="0"/>
              <a:t>UPSaclay</a:t>
            </a:r>
            <a:endParaRPr lang="fr-FR" sz="1600" b="1" dirty="0"/>
          </a:p>
        </p:txBody>
      </p:sp>
      <p:cxnSp>
        <p:nvCxnSpPr>
          <p:cNvPr id="22" name="Connecteur droit avec flèche 21"/>
          <p:cNvCxnSpPr>
            <a:cxnSpLocks/>
          </p:cNvCxnSpPr>
          <p:nvPr/>
        </p:nvCxnSpPr>
        <p:spPr bwMode="auto">
          <a:xfrm flipV="1">
            <a:off x="7893629" y="2545284"/>
            <a:ext cx="0" cy="2088232"/>
          </a:xfrm>
          <a:prstGeom prst="straightConnector1">
            <a:avLst/>
          </a:prstGeom>
          <a:noFill/>
          <a:ln w="6350" cap="flat" cmpd="sng" algn="ctr">
            <a:solidFill>
              <a:srgbClr val="DA5200"/>
            </a:solidFill>
            <a:prstDash val="solid"/>
            <a:miter lim="800000"/>
            <a:tailEnd type="triangle"/>
          </a:ln>
          <a:effectLst/>
        </p:spPr>
      </p:cxnSp>
      <p:sp>
        <p:nvSpPr>
          <p:cNvPr id="23" name="ZoneTexte 22"/>
          <p:cNvSpPr txBox="1"/>
          <p:nvPr/>
        </p:nvSpPr>
        <p:spPr bwMode="auto">
          <a:xfrm>
            <a:off x="7955553" y="2320928"/>
            <a:ext cx="1080123" cy="1107996"/>
          </a:xfrm>
          <a:prstGeom prst="rect">
            <a:avLst/>
          </a:prstGeom>
          <a:noFill/>
        </p:spPr>
        <p:txBody>
          <a:bodyPr wrap="square">
            <a:spAutoFit/>
          </a:bodyPr>
          <a:lstStyle/>
          <a:p>
            <a:pPr defTabSz="914400">
              <a:defRPr/>
            </a:pPr>
            <a:r>
              <a:rPr lang="fr-FR" sz="1100" kern="0">
                <a:solidFill>
                  <a:srgbClr val="63003C"/>
                </a:solidFill>
                <a:latin typeface="Open Sans"/>
                <a:cs typeface="Arial Unicode MS"/>
              </a:rPr>
              <a:t>faire remonter les points de blocage et difficultés, incohérences</a:t>
            </a:r>
            <a:endParaRPr kern="0">
              <a:solidFill>
                <a:srgbClr val="63003C"/>
              </a:solidFill>
              <a:latin typeface="Open Sans"/>
              <a:cs typeface="Arial Unicode MS"/>
            </a:endParaRPr>
          </a:p>
        </p:txBody>
      </p:sp>
      <p:sp>
        <p:nvSpPr>
          <p:cNvPr id="24" name="ZoneTexte 23"/>
          <p:cNvSpPr txBox="1"/>
          <p:nvPr/>
        </p:nvSpPr>
        <p:spPr bwMode="auto">
          <a:xfrm>
            <a:off x="7885662" y="1118999"/>
            <a:ext cx="1278725" cy="938719"/>
          </a:xfrm>
          <a:prstGeom prst="rect">
            <a:avLst/>
          </a:prstGeom>
          <a:noFill/>
        </p:spPr>
        <p:txBody>
          <a:bodyPr wrap="square">
            <a:spAutoFit/>
          </a:bodyPr>
          <a:lstStyle/>
          <a:p>
            <a:pPr defTabSz="914400">
              <a:defRPr/>
            </a:pPr>
            <a:r>
              <a:rPr lang="fr-FR" sz="1100" kern="0" dirty="0">
                <a:solidFill>
                  <a:srgbClr val="63003C"/>
                </a:solidFill>
                <a:latin typeface="Open Sans"/>
                <a:cs typeface="Arial Unicode MS"/>
              </a:rPr>
              <a:t>Processus itératif, qui nécessite des corrections/adaptations</a:t>
            </a:r>
            <a:endParaRPr kern="0" dirty="0">
              <a:solidFill>
                <a:srgbClr val="63003C"/>
              </a:solidFill>
              <a:latin typeface="Open Sans"/>
              <a:cs typeface="Arial Unicode MS"/>
            </a:endParaRPr>
          </a:p>
        </p:txBody>
      </p:sp>
      <p:cxnSp>
        <p:nvCxnSpPr>
          <p:cNvPr id="25" name="Connecteur droit avec flèche 24"/>
          <p:cNvCxnSpPr>
            <a:cxnSpLocks/>
          </p:cNvCxnSpPr>
          <p:nvPr/>
        </p:nvCxnSpPr>
        <p:spPr bwMode="auto">
          <a:xfrm>
            <a:off x="8109653" y="4148617"/>
            <a:ext cx="0" cy="1791816"/>
          </a:xfrm>
          <a:prstGeom prst="straightConnector1">
            <a:avLst/>
          </a:prstGeom>
          <a:noFill/>
          <a:ln w="6350" cap="flat" cmpd="sng" algn="ctr">
            <a:solidFill>
              <a:srgbClr val="DA5200"/>
            </a:solidFill>
            <a:prstDash val="solid"/>
            <a:miter lim="800000"/>
            <a:tailEnd type="triangle"/>
          </a:ln>
          <a:effectLst/>
        </p:spPr>
      </p:cxnSp>
      <p:sp>
        <p:nvSpPr>
          <p:cNvPr id="26" name="ZoneTexte 25"/>
          <p:cNvSpPr txBox="1"/>
          <p:nvPr/>
        </p:nvSpPr>
        <p:spPr bwMode="auto">
          <a:xfrm>
            <a:off x="8073611" y="4620576"/>
            <a:ext cx="968899" cy="600164"/>
          </a:xfrm>
          <a:prstGeom prst="rect">
            <a:avLst/>
          </a:prstGeom>
          <a:noFill/>
        </p:spPr>
        <p:txBody>
          <a:bodyPr wrap="square">
            <a:spAutoFit/>
          </a:bodyPr>
          <a:lstStyle/>
          <a:p>
            <a:pPr defTabSz="914400">
              <a:defRPr/>
            </a:pPr>
            <a:r>
              <a:rPr lang="fr-FR" sz="1100" kern="0" dirty="0">
                <a:solidFill>
                  <a:srgbClr val="63003C"/>
                </a:solidFill>
                <a:latin typeface="Open Sans"/>
                <a:cs typeface="Arial Unicode MS"/>
              </a:rPr>
              <a:t>Sensibiliser, mobiliser, règlementer</a:t>
            </a:r>
            <a:endParaRPr kern="0" dirty="0">
              <a:solidFill>
                <a:srgbClr val="63003C"/>
              </a:solidFill>
              <a:latin typeface="Open Sans"/>
              <a:cs typeface="Arial Unicode MS"/>
            </a:endParaRPr>
          </a:p>
        </p:txBody>
      </p:sp>
      <p:sp>
        <p:nvSpPr>
          <p:cNvPr id="27" name="ZoneTexte 26"/>
          <p:cNvSpPr txBox="1"/>
          <p:nvPr/>
        </p:nvSpPr>
        <p:spPr bwMode="auto">
          <a:xfrm>
            <a:off x="7806192" y="6047713"/>
            <a:ext cx="1285559" cy="584775"/>
          </a:xfrm>
          <a:prstGeom prst="rect">
            <a:avLst/>
          </a:prstGeom>
          <a:noFill/>
        </p:spPr>
        <p:txBody>
          <a:bodyPr wrap="square" rtlCol="0">
            <a:spAutoFit/>
          </a:bodyPr>
          <a:lstStyle/>
          <a:p>
            <a:pPr defTabSz="914400">
              <a:defRPr/>
            </a:pPr>
            <a:r>
              <a:rPr lang="fr-FR" sz="1600" b="1" kern="0" dirty="0">
                <a:solidFill>
                  <a:srgbClr val="FF0000"/>
                </a:solidFill>
                <a:highlight>
                  <a:srgbClr val="FFFF00"/>
                </a:highlight>
                <a:latin typeface="Open Sans"/>
                <a:cs typeface="Arial Unicode MS"/>
              </a:rPr>
              <a:t>Référents DS</a:t>
            </a:r>
            <a:endParaRPr kern="0" dirty="0">
              <a:solidFill>
                <a:srgbClr val="63003C"/>
              </a:solidFill>
              <a:latin typeface="Open Sans"/>
              <a:cs typeface="Arial Unicode MS"/>
            </a:endParaRPr>
          </a:p>
        </p:txBody>
      </p:sp>
      <p:pic>
        <p:nvPicPr>
          <p:cNvPr id="3" name="Image 2"/>
          <p:cNvPicPr>
            <a:picLocks noChangeAspect="1"/>
          </p:cNvPicPr>
          <p:nvPr/>
        </p:nvPicPr>
        <p:blipFill>
          <a:blip r:embed="rId2"/>
          <a:stretch>
            <a:fillRect/>
          </a:stretch>
        </p:blipFill>
        <p:spPr>
          <a:xfrm>
            <a:off x="193889" y="460179"/>
            <a:ext cx="7560054" cy="6258441"/>
          </a:xfrm>
          <a:prstGeom prst="rect">
            <a:avLst/>
          </a:prstGeom>
        </p:spPr>
      </p:pic>
    </p:spTree>
    <p:extLst>
      <p:ext uri="{BB962C8B-B14F-4D97-AF65-F5344CB8AC3E}">
        <p14:creationId xmlns:p14="http://schemas.microsoft.com/office/powerpoint/2010/main" val="372219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xmlns="" id="{ACA40E2A-792E-784E-9314-7AA881DEB0F5}"/>
              </a:ext>
            </a:extLst>
          </p:cNvPr>
          <p:cNvSpPr>
            <a:spLocks noGrp="1"/>
          </p:cNvSpPr>
          <p:nvPr>
            <p:ph type="sldNum" sz="quarter" idx="12"/>
          </p:nvPr>
        </p:nvSpPr>
        <p:spPr/>
        <p:txBody>
          <a:bodyPr/>
          <a:lstStyle/>
          <a:p>
            <a:fld id="{9EDC6D86-14D3-3648-AF53-8E1A2FD4027D}" type="slidenum">
              <a:rPr lang="fr-FR" smtClean="0"/>
              <a:t>6</a:t>
            </a:fld>
            <a:endParaRPr lang="fr-FR"/>
          </a:p>
        </p:txBody>
      </p:sp>
      <p:sp>
        <p:nvSpPr>
          <p:cNvPr id="7" name="AutoShape 10">
            <a:extLst>
              <a:ext uri="{FF2B5EF4-FFF2-40B4-BE49-F238E27FC236}">
                <a16:creationId xmlns:a16="http://schemas.microsoft.com/office/drawing/2014/main" xmlns=""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smtClean="0"/>
              <a:t>BGES CNRS</a:t>
            </a:r>
            <a:endParaRPr lang="fr-FR" sz="1600" b="1" dirty="0"/>
          </a:p>
        </p:txBody>
      </p:sp>
      <p:sp>
        <p:nvSpPr>
          <p:cNvPr id="8" name="Espace réservé de la date 3">
            <a:extLst>
              <a:ext uri="{FF2B5EF4-FFF2-40B4-BE49-F238E27FC236}">
                <a16:creationId xmlns:a16="http://schemas.microsoft.com/office/drawing/2014/main" xmlns="" id="{2E536A93-0460-40EA-8E11-37C174478B81}"/>
              </a:ext>
            </a:extLst>
          </p:cNvPr>
          <p:cNvSpPr>
            <a:spLocks noGrp="1"/>
          </p:cNvSpPr>
          <p:nvPr>
            <p:ph type="dt" sz="half" idx="10"/>
          </p:nvPr>
        </p:nvSpPr>
        <p:spPr>
          <a:xfrm>
            <a:off x="457200" y="6449926"/>
            <a:ext cx="2133600" cy="365125"/>
          </a:xfrm>
        </p:spPr>
        <p:txBody>
          <a:bodyPr/>
          <a:lstStyle/>
          <a:p>
            <a:r>
              <a:rPr lang="fr-FR" dirty="0"/>
              <a:t>6</a:t>
            </a:r>
            <a:r>
              <a:rPr lang="fr-FR" dirty="0" smtClean="0"/>
              <a:t> Avril 2023</a:t>
            </a:r>
            <a:endParaRPr lang="fr-FR" dirty="0"/>
          </a:p>
        </p:txBody>
      </p:sp>
      <p:pic>
        <p:nvPicPr>
          <p:cNvPr id="13" name="Image 12"/>
          <p:cNvPicPr>
            <a:picLocks noChangeAspect="1"/>
          </p:cNvPicPr>
          <p:nvPr/>
        </p:nvPicPr>
        <p:blipFill>
          <a:blip r:embed="rId2"/>
          <a:srcRect l="25471" t="24730" r="5971" b="14494"/>
          <a:stretch/>
        </p:blipFill>
        <p:spPr bwMode="auto">
          <a:xfrm>
            <a:off x="804042" y="1855490"/>
            <a:ext cx="7304421" cy="4047043"/>
          </a:xfrm>
          <a:prstGeom prst="rect">
            <a:avLst/>
          </a:prstGeom>
        </p:spPr>
      </p:pic>
      <p:sp>
        <p:nvSpPr>
          <p:cNvPr id="14" name="ZoneTexte 13"/>
          <p:cNvSpPr txBox="1"/>
          <p:nvPr/>
        </p:nvSpPr>
        <p:spPr bwMode="auto">
          <a:xfrm>
            <a:off x="457200" y="5988686"/>
            <a:ext cx="8915121" cy="338554"/>
          </a:xfrm>
          <a:prstGeom prst="rect">
            <a:avLst/>
          </a:prstGeom>
          <a:noFill/>
        </p:spPr>
        <p:txBody>
          <a:bodyPr wrap="square">
            <a:spAutoFit/>
          </a:bodyPr>
          <a:lstStyle/>
          <a:p>
            <a:pPr>
              <a:defRPr/>
            </a:pPr>
            <a:r>
              <a:rPr lang="fr-FR" sz="1600" b="0" i="0" u="none" strike="noStrike" dirty="0">
                <a:solidFill>
                  <a:srgbClr val="151723"/>
                </a:solidFill>
                <a:latin typeface="Libre Franklin"/>
              </a:rPr>
              <a:t>Tout compris, en moyenne, les émissions des activités du CNRS ≈ 14 t </a:t>
            </a:r>
            <a:r>
              <a:rPr lang="fr-FR" sz="1600" b="0" i="0" u="none" strike="noStrike" dirty="0" err="1">
                <a:solidFill>
                  <a:srgbClr val="151723"/>
                </a:solidFill>
                <a:latin typeface="Libre Franklin"/>
              </a:rPr>
              <a:t>éq</a:t>
            </a:r>
            <a:r>
              <a:rPr lang="fr-FR" sz="1600" b="0" i="0" u="none" strike="noStrike" dirty="0">
                <a:solidFill>
                  <a:srgbClr val="151723"/>
                </a:solidFill>
                <a:latin typeface="Libre Franklin"/>
              </a:rPr>
              <a:t> C /an par agent</a:t>
            </a:r>
            <a:endParaRPr lang="fr-FR" sz="1600" dirty="0"/>
          </a:p>
        </p:txBody>
      </p:sp>
      <p:sp>
        <p:nvSpPr>
          <p:cNvPr id="16" name="Google Shape;362;p51"/>
          <p:cNvSpPr txBox="1">
            <a:spLocks noGrp="1"/>
          </p:cNvSpPr>
          <p:nvPr>
            <p:ph type="title"/>
          </p:nvPr>
        </p:nvSpPr>
        <p:spPr bwMode="auto">
          <a:xfrm>
            <a:off x="480350" y="1296362"/>
            <a:ext cx="8520600" cy="658830"/>
          </a:xfrm>
          <a:prstGeom prst="rect">
            <a:avLst/>
          </a:prstGeom>
        </p:spPr>
        <p:txBody>
          <a:bodyPr spcFirstLastPara="1" wrap="square" lIns="91425" tIns="91425" rIns="91425" bIns="91425" anchor="t" anchorCtr="0">
            <a:noAutofit/>
          </a:bodyPr>
          <a:lstStyle/>
          <a:p>
            <a:pPr algn="l">
              <a:spcBef>
                <a:spcPts val="0"/>
              </a:spcBef>
              <a:defRPr/>
            </a:pPr>
            <a:r>
              <a:rPr lang="fr-FR" sz="1800" b="1" dirty="0" smtClean="0">
                <a:solidFill>
                  <a:srgbClr val="92D050"/>
                </a:solidFill>
              </a:rPr>
              <a:t>100+ Laboratoires ont complété leur BGES</a:t>
            </a:r>
            <a:endParaRPr sz="3200" dirty="0">
              <a:solidFill>
                <a:srgbClr val="92D050"/>
              </a:solidFill>
            </a:endParaRPr>
          </a:p>
        </p:txBody>
      </p:sp>
    </p:spTree>
    <p:extLst>
      <p:ext uri="{BB962C8B-B14F-4D97-AF65-F5344CB8AC3E}">
        <p14:creationId xmlns:p14="http://schemas.microsoft.com/office/powerpoint/2010/main" val="249398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xmlns="" id="{ACA40E2A-792E-784E-9314-7AA881DEB0F5}"/>
              </a:ext>
            </a:extLst>
          </p:cNvPr>
          <p:cNvSpPr>
            <a:spLocks noGrp="1"/>
          </p:cNvSpPr>
          <p:nvPr>
            <p:ph type="sldNum" sz="quarter" idx="12"/>
          </p:nvPr>
        </p:nvSpPr>
        <p:spPr/>
        <p:txBody>
          <a:bodyPr/>
          <a:lstStyle/>
          <a:p>
            <a:fld id="{9EDC6D86-14D3-3648-AF53-8E1A2FD4027D}" type="slidenum">
              <a:rPr lang="fr-FR" smtClean="0"/>
              <a:t>7</a:t>
            </a:fld>
            <a:endParaRPr lang="fr-FR"/>
          </a:p>
        </p:txBody>
      </p:sp>
      <p:sp>
        <p:nvSpPr>
          <p:cNvPr id="7" name="AutoShape 10">
            <a:extLst>
              <a:ext uri="{FF2B5EF4-FFF2-40B4-BE49-F238E27FC236}">
                <a16:creationId xmlns:a16="http://schemas.microsoft.com/office/drawing/2014/main" xmlns=""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smtClean="0"/>
              <a:t>Objectifs plan de sobriété</a:t>
            </a:r>
            <a:endParaRPr lang="fr-FR" sz="1600" b="1" dirty="0"/>
          </a:p>
        </p:txBody>
      </p:sp>
      <p:sp>
        <p:nvSpPr>
          <p:cNvPr id="8" name="Espace réservé de la date 3">
            <a:extLst>
              <a:ext uri="{FF2B5EF4-FFF2-40B4-BE49-F238E27FC236}">
                <a16:creationId xmlns:a16="http://schemas.microsoft.com/office/drawing/2014/main" xmlns="" id="{2E536A93-0460-40EA-8E11-37C174478B81}"/>
              </a:ext>
            </a:extLst>
          </p:cNvPr>
          <p:cNvSpPr>
            <a:spLocks noGrp="1"/>
          </p:cNvSpPr>
          <p:nvPr>
            <p:ph type="dt" sz="half" idx="10"/>
          </p:nvPr>
        </p:nvSpPr>
        <p:spPr>
          <a:xfrm>
            <a:off x="457200" y="6449926"/>
            <a:ext cx="2133600" cy="365125"/>
          </a:xfrm>
        </p:spPr>
        <p:txBody>
          <a:bodyPr/>
          <a:lstStyle/>
          <a:p>
            <a:r>
              <a:rPr lang="fr-FR" dirty="0"/>
              <a:t>6</a:t>
            </a:r>
            <a:r>
              <a:rPr lang="fr-FR" dirty="0" smtClean="0"/>
              <a:t> Avril 2023</a:t>
            </a:r>
            <a:endParaRPr lang="fr-FR" dirty="0"/>
          </a:p>
        </p:txBody>
      </p:sp>
      <p:sp>
        <p:nvSpPr>
          <p:cNvPr id="12" name="Rectangle : avec coins arrondis en diagonale 6"/>
          <p:cNvSpPr/>
          <p:nvPr/>
        </p:nvSpPr>
        <p:spPr bwMode="auto">
          <a:xfrm>
            <a:off x="1851761" y="1649460"/>
            <a:ext cx="6608671" cy="3547094"/>
          </a:xfrm>
          <a:prstGeom prst="round2DiagRect">
            <a:avLst>
              <a:gd name="adj1" fmla="val 3778"/>
              <a:gd name="adj2" fmla="val 0"/>
            </a:avLst>
          </a:prstGeom>
          <a:solidFill>
            <a:srgbClr val="006996"/>
          </a:solidFill>
          <a:ln w="12700" cap="flat" cmpd="sng" algn="ctr">
            <a:solidFill>
              <a:srgbClr val="006996">
                <a:shade val="50000"/>
              </a:srgbClr>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FFFFFF"/>
                </a:solidFill>
                <a:effectLst/>
                <a:uLnTx/>
                <a:uFillTx/>
                <a:latin typeface="Open Sans"/>
                <a:cs typeface="Arial Unicode MS"/>
              </a:rPr>
              <a:t>Réduire la consommation énergétique  </a:t>
            </a:r>
            <a:r>
              <a:rPr kumimoji="0" lang="fr-FR" sz="1600" b="0" i="0" u="none" strike="noStrike" kern="0" cap="none" spc="0" normalizeH="0" baseline="0" noProof="0" dirty="0">
                <a:ln>
                  <a:noFill/>
                </a:ln>
                <a:solidFill>
                  <a:srgbClr val="FFFFFF"/>
                </a:solidFill>
                <a:effectLst/>
                <a:uLnTx/>
                <a:uFillTx/>
                <a:latin typeface="Open Sans"/>
                <a:cs typeface="Arial Unicode MS"/>
              </a:rPr>
              <a:t/>
            </a:r>
            <a:br>
              <a:rPr kumimoji="0" lang="fr-FR" sz="1600" b="0" i="0" u="none" strike="noStrike" kern="0" cap="none" spc="0" normalizeH="0" baseline="0" noProof="0" dirty="0">
                <a:ln>
                  <a:noFill/>
                </a:ln>
                <a:solidFill>
                  <a:srgbClr val="FFFFFF"/>
                </a:solidFill>
                <a:effectLst/>
                <a:uLnTx/>
                <a:uFillTx/>
                <a:latin typeface="Open Sans"/>
                <a:cs typeface="Arial Unicode MS"/>
              </a:rPr>
            </a:br>
            <a:endParaRPr kumimoji="0" lang="fr-FR" sz="12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Objectif :</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-10% en 2024 (par rapport à 2019)</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- 40% en 2030 (bât. tertiaires)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Axes Identifiés de la CIRCULAIRE:</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Parc Immobilier (établissements ESR = 20% du parc immobilier de l’état)</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Mobilité (domicile/travail &amp; Missions)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Achats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200" b="1" i="0" u="none" strike="noStrike" kern="0" cap="none" spc="0" normalizeH="0" baseline="0" noProof="0" dirty="0">
                <a:ln>
                  <a:noFill/>
                </a:ln>
                <a:solidFill>
                  <a:srgbClr val="FFFFFF"/>
                </a:solidFill>
                <a:effectLst/>
                <a:uLnTx/>
                <a:uFillTx/>
                <a:latin typeface="Open Sans"/>
                <a:cs typeface="Arial Unicode MS"/>
              </a:rPr>
              <a:t>Activités de recherche et de formation</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endParaRPr kumimoji="0" lang="fr-FR" sz="1200" b="1" i="0" u="none" strike="noStrike" kern="0" cap="none" spc="0" normalizeH="0" baseline="0" noProof="0" dirty="0">
              <a:ln>
                <a:noFill/>
              </a:ln>
              <a:solidFill>
                <a:srgbClr val="FFFFFF"/>
              </a:solidFill>
              <a:effectLst/>
              <a:uLnTx/>
              <a:uFillTx/>
              <a:latin typeface="Open Sans"/>
              <a:cs typeface="Arial Unicode M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FFFFFF"/>
                </a:solidFill>
                <a:effectLst/>
                <a:uLnTx/>
                <a:uFillTx/>
                <a:latin typeface="Open Sans"/>
                <a:cs typeface="Arial Unicode MS"/>
              </a:rPr>
              <a:t>Points d’attention :</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 Maintien de la qualité du service public</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 Soin du dialogue social et appropriation / Mobilisation des étudiants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 Echange de bonnes pratiques</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 typeface="Arial"/>
              <a:buChar char="•"/>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 Pilotage</a:t>
            </a:r>
            <a:endParaRPr kumimoji="0" sz="1800" b="0" i="0" u="none" strike="noStrike" kern="0" cap="none" spc="0" normalizeH="0" baseline="0" noProof="0" dirty="0">
              <a:ln>
                <a:noFill/>
              </a:ln>
              <a:solidFill>
                <a:srgbClr val="FFFFFF"/>
              </a:solidFill>
              <a:effectLst/>
              <a:uLnTx/>
              <a:uFillTx/>
              <a:latin typeface="Open Sans"/>
              <a:cs typeface="Arial Unicode MS"/>
            </a:endParaRPr>
          </a:p>
          <a:p>
            <a:pPr marL="128587" marR="0" lvl="0" indent="-128587" defTabSz="810000" eaLnBrk="1" fontAlgn="auto" latinLnBrk="0" hangingPunct="1">
              <a:lnSpc>
                <a:spcPct val="100000"/>
              </a:lnSpc>
              <a:spcBef>
                <a:spcPts val="0"/>
              </a:spcBef>
              <a:spcAft>
                <a:spcPts val="0"/>
              </a:spcAft>
              <a:buClrTx/>
              <a:buSzTx/>
              <a:buFont typeface="Arial"/>
              <a:buChar char="•"/>
              <a:tabLst>
                <a:tab pos="0" algn="l"/>
              </a:tabLst>
              <a:defRPr/>
            </a:pPr>
            <a:endParaRPr kumimoji="0" lang="fr-FR" sz="1200" b="1"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defTabSz="810000" eaLnBrk="1" fontAlgn="auto" latinLnBrk="0" hangingPunct="1">
              <a:lnSpc>
                <a:spcPct val="100000"/>
              </a:lnSpc>
              <a:spcBef>
                <a:spcPts val="0"/>
              </a:spcBef>
              <a:spcAft>
                <a:spcPts val="0"/>
              </a:spcAft>
              <a:buClrTx/>
              <a:buSzTx/>
              <a:buFontTx/>
              <a:buNone/>
              <a:tabLst>
                <a:tab pos="0" algn="l"/>
              </a:tabLst>
              <a:defRPr/>
            </a:pPr>
            <a:r>
              <a:rPr kumimoji="0" lang="fr-FR" sz="1050" b="0" i="0" u="none" strike="noStrike" kern="0" cap="none" spc="0" normalizeH="0" baseline="0" noProof="0" dirty="0">
                <a:ln>
                  <a:noFill/>
                </a:ln>
                <a:solidFill>
                  <a:srgbClr val="FFFFFF"/>
                </a:solidFill>
                <a:effectLst/>
                <a:uLnTx/>
                <a:uFillTx/>
                <a:latin typeface="Open Sans"/>
                <a:cs typeface="Arial Unicode MS"/>
              </a:rPr>
              <a:t/>
            </a:r>
            <a:br>
              <a:rPr kumimoji="0" lang="fr-FR" sz="1050" b="0" i="0" u="none" strike="noStrike" kern="0" cap="none" spc="0" normalizeH="0" baseline="0" noProof="0" dirty="0">
                <a:ln>
                  <a:noFill/>
                </a:ln>
                <a:solidFill>
                  <a:srgbClr val="FFFFFF"/>
                </a:solidFill>
                <a:effectLst/>
                <a:uLnTx/>
                <a:uFillTx/>
                <a:latin typeface="Open Sans"/>
                <a:cs typeface="Arial Unicode MS"/>
              </a:rPr>
            </a:br>
            <a:endParaRPr kumimoji="0" lang="fr-FR" sz="1050" b="0" i="0" u="none" strike="noStrike" kern="0" cap="none" spc="0" normalizeH="0" baseline="0" noProof="0" dirty="0">
              <a:ln>
                <a:noFill/>
              </a:ln>
              <a:solidFill>
                <a:srgbClr val="FFFFFF"/>
              </a:solidFill>
              <a:effectLst/>
              <a:uLnTx/>
              <a:uFillTx/>
              <a:latin typeface="Open Sans"/>
              <a:cs typeface="Arial Unicode M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srgbClr val="FFFFFF"/>
              </a:solidFill>
              <a:effectLst/>
              <a:uLnTx/>
              <a:uFillTx/>
              <a:latin typeface="Open Sans"/>
              <a:cs typeface="Arial Unicode MS"/>
            </a:endParaRPr>
          </a:p>
        </p:txBody>
      </p:sp>
      <p:sp>
        <p:nvSpPr>
          <p:cNvPr id="16" name="ZoneTexte 15"/>
          <p:cNvSpPr txBox="1"/>
          <p:nvPr/>
        </p:nvSpPr>
        <p:spPr bwMode="auto">
          <a:xfrm>
            <a:off x="453088" y="1123166"/>
            <a:ext cx="8821024" cy="307777"/>
          </a:xfrm>
          <a:prstGeom prst="rect">
            <a:avLst/>
          </a:prstGeom>
          <a:noFill/>
        </p:spPr>
        <p:txBody>
          <a:bodyPr wrap="square" rtlCol="0">
            <a:spAutoFit/>
          </a:bodyPr>
          <a:lstStyle/>
          <a:p>
            <a:pPr defTabSz="914400">
              <a:defRPr/>
            </a:pPr>
            <a:r>
              <a:rPr lang="fr-FR" sz="1400" kern="0" dirty="0">
                <a:latin typeface="Open Sans"/>
                <a:cs typeface="Arial Unicode MS"/>
              </a:rPr>
              <a:t>En application de la circulaire du 24/09/2022 (déclinaison MESR de la circulaire « Borne »)</a:t>
            </a:r>
            <a:endParaRPr kern="0" dirty="0">
              <a:latin typeface="Open Sans"/>
              <a:cs typeface="Arial Unicode MS"/>
            </a:endParaRPr>
          </a:p>
        </p:txBody>
      </p:sp>
    </p:spTree>
    <p:extLst>
      <p:ext uri="{BB962C8B-B14F-4D97-AF65-F5344CB8AC3E}">
        <p14:creationId xmlns:p14="http://schemas.microsoft.com/office/powerpoint/2010/main" val="353828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dirty="0"/>
              <a:t>CDL IAS - Commission verte</a:t>
            </a:r>
          </a:p>
        </p:txBody>
      </p:sp>
      <p:sp>
        <p:nvSpPr>
          <p:cNvPr id="15" name="Espace réservé du numéro de diapositive 14">
            <a:extLst>
              <a:ext uri="{FF2B5EF4-FFF2-40B4-BE49-F238E27FC236}">
                <a16:creationId xmlns:a16="http://schemas.microsoft.com/office/drawing/2014/main" xmlns="" id="{ACA40E2A-792E-784E-9314-7AA881DEB0F5}"/>
              </a:ext>
            </a:extLst>
          </p:cNvPr>
          <p:cNvSpPr>
            <a:spLocks noGrp="1"/>
          </p:cNvSpPr>
          <p:nvPr>
            <p:ph type="sldNum" sz="quarter" idx="12"/>
          </p:nvPr>
        </p:nvSpPr>
        <p:spPr/>
        <p:txBody>
          <a:bodyPr/>
          <a:lstStyle/>
          <a:p>
            <a:fld id="{9EDC6D86-14D3-3648-AF53-8E1A2FD4027D}" type="slidenum">
              <a:rPr lang="fr-FR" smtClean="0"/>
              <a:t>8</a:t>
            </a:fld>
            <a:endParaRPr lang="fr-FR"/>
          </a:p>
        </p:txBody>
      </p:sp>
      <p:sp>
        <p:nvSpPr>
          <p:cNvPr id="7" name="AutoShape 10">
            <a:extLst>
              <a:ext uri="{FF2B5EF4-FFF2-40B4-BE49-F238E27FC236}">
                <a16:creationId xmlns:a16="http://schemas.microsoft.com/office/drawing/2014/main" xmlns="" id="{719963ED-549E-714E-A28F-87996ACFA4D6}"/>
              </a:ext>
            </a:extLst>
          </p:cNvPr>
          <p:cNvSpPr>
            <a:spLocks noChangeArrowheads="1"/>
          </p:cNvSpPr>
          <p:nvPr/>
        </p:nvSpPr>
        <p:spPr bwMode="auto">
          <a:xfrm>
            <a:off x="0" y="803281"/>
            <a:ext cx="9144000" cy="290512"/>
          </a:xfrm>
          <a:prstGeom prst="roundRect">
            <a:avLst>
              <a:gd name="adj" fmla="val 440"/>
            </a:avLst>
          </a:prstGeom>
          <a:solidFill>
            <a:schemeClr val="tx1"/>
          </a:solidFill>
          <a:ln>
            <a:noFill/>
          </a:ln>
          <a:effectLst/>
        </p:spPr>
        <p:style>
          <a:lnRef idx="3">
            <a:schemeClr val="lt1"/>
          </a:lnRef>
          <a:fillRef idx="1">
            <a:schemeClr val="dk1"/>
          </a:fillRef>
          <a:effectRef idx="1">
            <a:schemeClr val="dk1"/>
          </a:effectRef>
          <a:fontRef idx="minor">
            <a:schemeClr val="lt1"/>
          </a:fontRef>
        </p:style>
        <p:txBody>
          <a:bodyPr wrap="none" anchor="ctr"/>
          <a:lstStyle/>
          <a:p>
            <a:pPr algn="ctr"/>
            <a:r>
              <a:rPr lang="fr-FR" sz="1600" b="1" dirty="0" smtClean="0"/>
              <a:t>Référents DS</a:t>
            </a:r>
            <a:endParaRPr lang="fr-FR" sz="1600" b="1" dirty="0"/>
          </a:p>
        </p:txBody>
      </p:sp>
      <p:sp>
        <p:nvSpPr>
          <p:cNvPr id="8" name="Espace réservé de la date 3">
            <a:extLst>
              <a:ext uri="{FF2B5EF4-FFF2-40B4-BE49-F238E27FC236}">
                <a16:creationId xmlns:a16="http://schemas.microsoft.com/office/drawing/2014/main" xmlns="" id="{2E536A93-0460-40EA-8E11-37C174478B81}"/>
              </a:ext>
            </a:extLst>
          </p:cNvPr>
          <p:cNvSpPr>
            <a:spLocks noGrp="1"/>
          </p:cNvSpPr>
          <p:nvPr>
            <p:ph type="dt" sz="half" idx="10"/>
          </p:nvPr>
        </p:nvSpPr>
        <p:spPr>
          <a:xfrm>
            <a:off x="457200" y="6449926"/>
            <a:ext cx="2133600" cy="365125"/>
          </a:xfrm>
        </p:spPr>
        <p:txBody>
          <a:bodyPr/>
          <a:lstStyle/>
          <a:p>
            <a:r>
              <a:rPr lang="fr-FR" dirty="0"/>
              <a:t>6</a:t>
            </a:r>
            <a:r>
              <a:rPr lang="fr-FR" dirty="0" smtClean="0"/>
              <a:t> Avril 2023</a:t>
            </a:r>
            <a:endParaRPr lang="fr-FR" dirty="0"/>
          </a:p>
        </p:txBody>
      </p:sp>
      <p:sp>
        <p:nvSpPr>
          <p:cNvPr id="16" name="ZoneTexte 15"/>
          <p:cNvSpPr txBox="1"/>
          <p:nvPr/>
        </p:nvSpPr>
        <p:spPr bwMode="auto">
          <a:xfrm>
            <a:off x="453088" y="1149729"/>
            <a:ext cx="8424694" cy="5016758"/>
          </a:xfrm>
          <a:prstGeom prst="rect">
            <a:avLst/>
          </a:prstGeom>
          <a:noFill/>
        </p:spPr>
        <p:txBody>
          <a:bodyPr wrap="square" rtlCol="0">
            <a:spAutoFit/>
          </a:bodyPr>
          <a:lstStyle/>
          <a:p>
            <a:pPr defTabSz="914400">
              <a:defRPr/>
            </a:pPr>
            <a:r>
              <a:rPr lang="fr-FR" sz="1600" kern="0" dirty="0" smtClean="0">
                <a:cs typeface="Arial Unicode MS"/>
              </a:rPr>
              <a:t>2 réunions les 7 et 30 mars 2023, Pôle </a:t>
            </a:r>
            <a:r>
              <a:rPr lang="fr-FR" sz="1600" kern="0" dirty="0" smtClean="0">
                <a:cs typeface="Arial Unicode MS"/>
                <a:sym typeface="Wingdings" panose="05000000000000000000" pitchFamily="2" charset="2"/>
              </a:rPr>
              <a:t> Référents, p</a:t>
            </a:r>
            <a:r>
              <a:rPr lang="fr-FR" sz="1600" kern="0" dirty="0" smtClean="0">
                <a:cs typeface="Arial Unicode MS"/>
              </a:rPr>
              <a:t>articipation massive (130+)</a:t>
            </a:r>
          </a:p>
          <a:p>
            <a:pPr defTabSz="914400">
              <a:defRPr/>
            </a:pPr>
            <a:endParaRPr lang="fr-FR" sz="1600" kern="0" dirty="0" smtClean="0">
              <a:cs typeface="Arial Unicode MS"/>
            </a:endParaRPr>
          </a:p>
          <a:p>
            <a:pPr defTabSz="914400">
              <a:defRPr/>
            </a:pPr>
            <a:r>
              <a:rPr lang="fr-FR" sz="1600" b="1" kern="0" dirty="0" smtClean="0">
                <a:solidFill>
                  <a:srgbClr val="92D050"/>
                </a:solidFill>
                <a:cs typeface="Arial Unicode MS"/>
              </a:rPr>
              <a:t>Principales conclusions:</a:t>
            </a:r>
            <a:endParaRPr lang="fr-FR" sz="1600" b="1" kern="0" dirty="0">
              <a:solidFill>
                <a:srgbClr val="92D050"/>
              </a:solidFill>
              <a:cs typeface="Arial Unicode MS"/>
            </a:endParaRPr>
          </a:p>
          <a:p>
            <a:pPr marL="285750" indent="-285750">
              <a:buFont typeface="Arial" panose="020B0604020202020204" pitchFamily="34" charset="0"/>
              <a:buChar char="•"/>
            </a:pPr>
            <a:r>
              <a:rPr lang="fr-FR" sz="1600" dirty="0" smtClean="0"/>
              <a:t>Attentes </a:t>
            </a:r>
            <a:r>
              <a:rPr lang="fr-FR" sz="1600" dirty="0"/>
              <a:t>de la part des </a:t>
            </a:r>
            <a:r>
              <a:rPr lang="fr-FR" sz="1600" dirty="0" smtClean="0"/>
              <a:t>référents </a:t>
            </a:r>
            <a:r>
              <a:rPr lang="fr-FR" sz="1600" b="1" dirty="0"/>
              <a:t>pour une politique plus incitative, voire contraignante</a:t>
            </a:r>
            <a:r>
              <a:rPr lang="fr-FR" sz="1600" dirty="0"/>
              <a:t>, sur des actions phares (réduction des trajets en avion, politique achats...) via les vice-présidences recherche et développement </a:t>
            </a:r>
            <a:r>
              <a:rPr lang="fr-FR" sz="1600" dirty="0" smtClean="0"/>
              <a:t>soutenable</a:t>
            </a:r>
          </a:p>
          <a:p>
            <a:endParaRPr lang="fr-FR" sz="1600" dirty="0"/>
          </a:p>
          <a:p>
            <a:pPr marL="285750" indent="-285750">
              <a:buFont typeface="Arial" panose="020B0604020202020204" pitchFamily="34" charset="0"/>
              <a:buChar char="•"/>
            </a:pPr>
            <a:r>
              <a:rPr lang="fr-FR" sz="1600" dirty="0" smtClean="0"/>
              <a:t>Souhait </a:t>
            </a:r>
            <a:r>
              <a:rPr lang="fr-FR" sz="1600" dirty="0"/>
              <a:t>de </a:t>
            </a:r>
            <a:r>
              <a:rPr lang="fr-FR" sz="1600" b="1" dirty="0"/>
              <a:t>se réunir régulièrement </a:t>
            </a:r>
            <a:r>
              <a:rPr lang="fr-FR" sz="1600" dirty="0"/>
              <a:t>autour de thématiques définies semble </a:t>
            </a:r>
            <a:r>
              <a:rPr lang="fr-FR" sz="1600" dirty="0" smtClean="0"/>
              <a:t>partagé</a:t>
            </a:r>
          </a:p>
          <a:p>
            <a:endParaRPr lang="fr-FR" sz="1600" dirty="0"/>
          </a:p>
          <a:p>
            <a:pPr marL="285750" indent="-285750">
              <a:buFont typeface="Arial" panose="020B0604020202020204" pitchFamily="34" charset="0"/>
              <a:buChar char="•"/>
            </a:pPr>
            <a:r>
              <a:rPr lang="fr-FR" sz="1600" dirty="0" smtClean="0"/>
              <a:t>Sophie </a:t>
            </a:r>
            <a:r>
              <a:rPr lang="fr-FR" sz="1600" dirty="0"/>
              <a:t>souhaite que soit amenée </a:t>
            </a:r>
            <a:r>
              <a:rPr lang="fr-FR" sz="1600" b="1" dirty="0"/>
              <a:t>au sein des conseils de laboratoire</a:t>
            </a:r>
            <a:r>
              <a:rPr lang="fr-FR" sz="1600" dirty="0"/>
              <a:t> par les </a:t>
            </a:r>
            <a:r>
              <a:rPr lang="fr-FR" sz="1600" dirty="0" smtClean="0"/>
              <a:t>référents </a:t>
            </a:r>
            <a:r>
              <a:rPr lang="fr-FR" sz="1600" dirty="0"/>
              <a:t>DS </a:t>
            </a:r>
            <a:r>
              <a:rPr lang="fr-FR" sz="1600" dirty="0" smtClean="0"/>
              <a:t>la </a:t>
            </a:r>
            <a:r>
              <a:rPr lang="fr-FR" sz="1600" dirty="0"/>
              <a:t>question des </a:t>
            </a:r>
            <a:r>
              <a:rPr lang="fr-FR" sz="1600" b="1" dirty="0"/>
              <a:t>déplacements </a:t>
            </a:r>
            <a:r>
              <a:rPr lang="fr-FR" sz="1600" b="1" dirty="0" smtClean="0"/>
              <a:t>professionnels</a:t>
            </a:r>
            <a:r>
              <a:rPr lang="fr-FR" sz="1600" dirty="0" smtClean="0"/>
              <a:t>, </a:t>
            </a:r>
            <a:r>
              <a:rPr lang="fr-FR" sz="1600" dirty="0"/>
              <a:t>et que des </a:t>
            </a:r>
            <a:r>
              <a:rPr lang="fr-FR" sz="1600" b="1" dirty="0"/>
              <a:t>campagnes d'affichages</a:t>
            </a:r>
            <a:r>
              <a:rPr lang="fr-FR" sz="1600" dirty="0"/>
              <a:t> soient réalisées pour sensibiliser sur les postes d'émissions les plus </a:t>
            </a:r>
            <a:r>
              <a:rPr lang="fr-FR" sz="1600" dirty="0" smtClean="0"/>
              <a:t>importantes</a:t>
            </a:r>
          </a:p>
          <a:p>
            <a:endParaRPr lang="fr-FR" sz="1600" dirty="0" smtClean="0"/>
          </a:p>
          <a:p>
            <a:pPr marL="285750" indent="-285750">
              <a:buFont typeface="Arial" panose="020B0604020202020204" pitchFamily="34" charset="0"/>
              <a:buChar char="•"/>
            </a:pPr>
            <a:r>
              <a:rPr lang="fr-FR" sz="1600" dirty="0" smtClean="0"/>
              <a:t>Partager </a:t>
            </a:r>
            <a:r>
              <a:rPr lang="fr-FR" sz="1600" dirty="0"/>
              <a:t>entre laboratoires certains questionnaires diffusés qui permettent entre autre de </a:t>
            </a:r>
            <a:r>
              <a:rPr lang="fr-FR" sz="1600" b="1" dirty="0"/>
              <a:t>mesurer le degré de sensibilité au DS </a:t>
            </a:r>
            <a:r>
              <a:rPr lang="fr-FR" sz="1600" dirty="0"/>
              <a:t>et les actions pour lesquelles il pourrait y avoir une adhésion forte ou moins forte, au sein du labo</a:t>
            </a:r>
            <a:r>
              <a:rPr lang="fr-FR" sz="1600" dirty="0" smtClean="0"/>
              <a:t>.</a:t>
            </a:r>
          </a:p>
          <a:p>
            <a:endParaRPr lang="fr-FR" sz="1600" dirty="0"/>
          </a:p>
          <a:p>
            <a:pPr marL="285750" indent="-285750">
              <a:buFont typeface="Arial" panose="020B0604020202020204" pitchFamily="34" charset="0"/>
              <a:buChar char="•"/>
            </a:pPr>
            <a:r>
              <a:rPr lang="fr-FR" sz="1600" dirty="0" smtClean="0"/>
              <a:t>Partage des outils, travaux, REX, actions en cours, </a:t>
            </a:r>
            <a:r>
              <a:rPr lang="fr-FR" sz="1600" dirty="0" err="1" smtClean="0"/>
              <a:t>etc</a:t>
            </a:r>
            <a:r>
              <a:rPr lang="fr-FR" sz="1600" dirty="0" smtClean="0"/>
              <a:t> via une plateforme</a:t>
            </a:r>
          </a:p>
          <a:p>
            <a:r>
              <a:rPr lang="fr-FR" sz="1600" dirty="0"/>
              <a:t>	</a:t>
            </a:r>
            <a:r>
              <a:rPr lang="fr-FR" sz="1600" dirty="0" smtClean="0">
                <a:sym typeface="Wingdings" panose="05000000000000000000" pitchFamily="2" charset="2"/>
              </a:rPr>
              <a:t> en interne, migration vers le wiki de l’IAS</a:t>
            </a:r>
            <a:endParaRPr lang="fr-FR" sz="1600" dirty="0"/>
          </a:p>
          <a:p>
            <a:pPr marL="285750" indent="-285750">
              <a:buFont typeface="Arial" panose="020B0604020202020204" pitchFamily="34" charset="0"/>
              <a:buChar char="•"/>
            </a:pPr>
            <a:endParaRPr sz="1600" kern="0" dirty="0">
              <a:cs typeface="Arial Unicode MS"/>
            </a:endParaRPr>
          </a:p>
        </p:txBody>
      </p:sp>
    </p:spTree>
    <p:extLst>
      <p:ext uri="{BB962C8B-B14F-4D97-AF65-F5344CB8AC3E}">
        <p14:creationId xmlns:p14="http://schemas.microsoft.com/office/powerpoint/2010/main" val="21527887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13379</TotalTime>
  <Words>559</Words>
  <Application>Microsoft Office PowerPoint</Application>
  <PresentationFormat>Affichage à l'écran (4:3)</PresentationFormat>
  <Paragraphs>96</Paragraphs>
  <Slides>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Arial Unicode MS</vt:lpstr>
      <vt:lpstr>Arial</vt:lpstr>
      <vt:lpstr>Calibri</vt:lpstr>
      <vt:lpstr>Libre Franklin</vt:lpstr>
      <vt:lpstr>Open Sans</vt:lpstr>
      <vt:lpstr>Symbol</vt:lpstr>
      <vt:lpstr>Wingdings</vt:lpstr>
      <vt:lpstr>Thème Office</vt:lpstr>
      <vt:lpstr>Présentation PowerPoint</vt:lpstr>
      <vt:lpstr>Présentation PowerPoint</vt:lpstr>
      <vt:lpstr>Présentation PowerPoint</vt:lpstr>
      <vt:lpstr>Pour réduire les impacts environnementaux 3 grandes priorités :</vt:lpstr>
      <vt:lpstr>Présentation PowerPoint</vt:lpstr>
      <vt:lpstr>100+ Laboratoires ont complété leur BGES</vt:lpstr>
      <vt:lpstr>Présentation PowerPoint</vt:lpstr>
      <vt:lpstr>Présentation PowerPoint</vt:lpstr>
    </vt:vector>
  </TitlesOfParts>
  <Company>CNRS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Karin Dassas</dc:creator>
  <cp:lastModifiedBy>jleclech</cp:lastModifiedBy>
  <cp:revision>289</cp:revision>
  <cp:lastPrinted>2020-07-02T12:25:03Z</cp:lastPrinted>
  <dcterms:created xsi:type="dcterms:W3CDTF">2015-10-04T06:44:26Z</dcterms:created>
  <dcterms:modified xsi:type="dcterms:W3CDTF">2023-04-06T08:57:03Z</dcterms:modified>
</cp:coreProperties>
</file>