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9144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3C9234-0AE6-2F94-1E4D-DF2FE3BBC4C7}">
  <a:tblStyle styleId="{DF3C9234-0AE6-2F94-1E4D-DF2FE3BBC4C7}"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4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prune">
    <p:spTree>
      <p:nvGrpSpPr>
        <p:cNvPr id="1" name=""/>
        <p:cNvGrpSpPr/>
        <p:nvPr/>
      </p:nvGrpSpPr>
      <p:grpSpPr bwMode="auto">
        <a:xfrm>
          <a:off x="0" y="0"/>
          <a:ext cx="0" cy="0"/>
          <a:chOff x="0" y="0"/>
          <a:chExt cx="0" cy="0"/>
        </a:xfrm>
      </p:grpSpPr>
      <p:sp>
        <p:nvSpPr>
          <p:cNvPr id="7" name="Rectangle 6"/>
          <p:cNvSpPr/>
          <p:nvPr userDrawn="1"/>
        </p:nvSpPr>
        <p:spPr bwMode="auto">
          <a:xfrm>
            <a:off x="0" y="0"/>
            <a:ext cx="9144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685800">
              <a:lnSpc>
                <a:spcPct val="100000"/>
              </a:lnSpc>
              <a:spcBef>
                <a:spcPts val="0"/>
              </a:spcBef>
              <a:spcAft>
                <a:spcPts val="0"/>
              </a:spcAft>
              <a:buClrTx/>
              <a:buSzTx/>
              <a:buFontTx/>
              <a:buNone/>
              <a:defRPr/>
            </a:pPr>
            <a:endParaRPr lang="fr-FR" sz="1000" b="0" i="0" u="none" strike="noStrike" cap="none" spc="0">
              <a:ln>
                <a:noFill/>
              </a:ln>
              <a:solidFill>
                <a:srgbClr val="FFFFFF"/>
              </a:solidFill>
              <a:latin typeface="Open Sans"/>
              <a:ea typeface="Arial"/>
            </a:endParaRPr>
          </a:p>
        </p:txBody>
      </p:sp>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bg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5" name="Picture 4" descr="A picture containing drawing&#10;&#10;Description automatically generated"/>
          <p:cNvPicPr>
            <a:picLocks noChangeAspect="1"/>
          </p:cNvPicPr>
          <p:nvPr userDrawn="1"/>
        </p:nvPicPr>
        <p:blipFill>
          <a:blip r:embed="rId2"/>
          <a:stretch/>
        </p:blipFill>
        <p:spPr bwMode="auto">
          <a:xfrm>
            <a:off x="1" y="-94667"/>
            <a:ext cx="5060126" cy="2274214"/>
          </a:xfrm>
          <a:prstGeom prst="rect">
            <a:avLst/>
          </a:prstGeom>
        </p:spPr>
      </p:pic>
      <p:pic>
        <p:nvPicPr>
          <p:cNvPr id="6" name="Image 4"/>
          <p:cNvPicPr>
            <a:picLocks noChangeAspect="1"/>
          </p:cNvPicPr>
          <p:nvPr userDrawn="1"/>
        </p:nvPicPr>
        <p:blipFill>
          <a:blip r:embed="rId3"/>
          <a:stretch/>
        </p:blipFill>
        <p:spPr bwMode="auto">
          <a:xfrm rot="16199998">
            <a:off x="4459654" y="2173654"/>
            <a:ext cx="224692" cy="9144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p:cNvSpPr>
            <a:spLocks noGrp="1"/>
          </p:cNvSpPr>
          <p:nvPr>
            <p:ph type="dt" sz="half" idx="10"/>
          </p:nvPr>
        </p:nvSpPr>
        <p:spPr bwMode="auto"/>
        <p:txBody>
          <a:bodyPr/>
          <a:lstStyle/>
          <a:p>
            <a:pPr>
              <a:defRPr/>
            </a:pPr>
            <a:fld id="{ADFC7800-D5CD-6649-97C8-A8DF30958EDA}" type="datetimeFigureOut">
              <a:rPr lang="fr-FR"/>
              <a:t>06/06/2023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8091571B-9AC5-AF46-B36A-C312E20CDF43}"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7_Section Slide">
    <p:bg>
      <p:bgPr>
        <a:solidFill>
          <a:srgbClr val="5492CD"/>
        </a:solidFill>
        <a:effectLst/>
      </p:bgPr>
    </p:bg>
    <p:spTree>
      <p:nvGrpSpPr>
        <p:cNvPr id="1" name=""/>
        <p:cNvGrpSpPr/>
        <p:nvPr/>
      </p:nvGrpSpPr>
      <p:grpSpPr bwMode="auto">
        <a:xfrm>
          <a:off x="0" y="0"/>
          <a:ext cx="0" cy="0"/>
          <a:chOff x="0" y="0"/>
          <a:chExt cx="0" cy="0"/>
        </a:xfrm>
      </p:grpSpPr>
      <p:sp>
        <p:nvSpPr>
          <p:cNvPr id="3" name="Picture Placeholder 2"/>
          <p:cNvSpPr>
            <a:spLocks noGrp="1"/>
          </p:cNvSpPr>
          <p:nvPr>
            <p:ph type="pic" sz="quarter" idx="10" hasCustomPrompt="1"/>
          </p:nvPr>
        </p:nvSpPr>
        <p:spPr bwMode="auto">
          <a:xfrm>
            <a:off x="0" y="243059"/>
            <a:ext cx="9144000" cy="6858000"/>
          </a:xfrm>
          <a:prstGeom prst="rect">
            <a:avLst/>
          </a:prstGeom>
          <a:noFill/>
        </p:spPr>
        <p:txBody>
          <a:bodyPr/>
          <a:lstStyle>
            <a:lvl1pPr marL="0" indent="0">
              <a:buFontTx/>
              <a:buNone/>
              <a:defRPr>
                <a:solidFill>
                  <a:schemeClr val="bg1"/>
                </a:solidFill>
              </a:defRPr>
            </a:lvl1pPr>
          </a:lstStyle>
          <a:p>
            <a:pPr>
              <a:defRPr/>
            </a:pPr>
            <a:r>
              <a:rPr lang="en-US"/>
              <a:t>Drag dark picture to placeholder or click icon to add</a:t>
            </a:r>
            <a:endParaRPr/>
          </a:p>
        </p:txBody>
      </p:sp>
      <p:sp>
        <p:nvSpPr>
          <p:cNvPr id="6" name="Title 1"/>
          <p:cNvSpPr>
            <a:spLocks noGrp="1"/>
          </p:cNvSpPr>
          <p:nvPr>
            <p:ph type="ctrTitle" hasCustomPrompt="1"/>
          </p:nvPr>
        </p:nvSpPr>
        <p:spPr bwMode="auto">
          <a:xfrm>
            <a:off x="288702" y="1844897"/>
            <a:ext cx="8548212" cy="1470025"/>
          </a:xfrm>
        </p:spPr>
        <p:txBody>
          <a:bodyPr lIns="0" tIns="0" rIns="0" bIns="0" anchor="b" anchorCtr="0">
            <a:noAutofit/>
          </a:bodyPr>
          <a:lstStyle>
            <a:lvl1pPr algn="ctr">
              <a:lnSpc>
                <a:spcPts val="2250"/>
              </a:lnSpc>
              <a:defRPr sz="2700" b="1" cap="all">
                <a:solidFill>
                  <a:srgbClr val="FFFFFF"/>
                </a:solidFill>
              </a:defRPr>
            </a:lvl1pPr>
          </a:lstStyle>
          <a:p>
            <a:pPr>
              <a:defRPr/>
            </a:pPr>
            <a:r>
              <a:rPr lang="en-US"/>
              <a:t>Click to Add Title</a:t>
            </a:r>
            <a:endParaRPr/>
          </a:p>
        </p:txBody>
      </p:sp>
      <p:sp>
        <p:nvSpPr>
          <p:cNvPr id="7" name="Subtitle 2"/>
          <p:cNvSpPr>
            <a:spLocks noGrp="1"/>
          </p:cNvSpPr>
          <p:nvPr>
            <p:ph type="subTitle" idx="1" hasCustomPrompt="1"/>
          </p:nvPr>
        </p:nvSpPr>
        <p:spPr bwMode="auto">
          <a:xfrm>
            <a:off x="288702" y="3461119"/>
            <a:ext cx="8548212" cy="2286539"/>
          </a:xfrm>
        </p:spPr>
        <p:txBody>
          <a:bodyPr lIns="0" tIns="0" rIns="0" bIns="0">
            <a:noAutofit/>
          </a:bodyPr>
          <a:lstStyle>
            <a:lvl1pPr marL="0" indent="0" algn="ctr">
              <a:lnSpc>
                <a:spcPts val="1350"/>
              </a:lnSpc>
              <a:buNone/>
              <a:defRPr sz="150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3"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pPr>
              <a:defRPr/>
            </a:pPr>
            <a:r>
              <a:rPr lang="en-US"/>
              <a:t>Click to Add Subtitle</a:t>
            </a:r>
            <a:endParaRPr/>
          </a:p>
        </p:txBody>
      </p:sp>
      <p:sp>
        <p:nvSpPr>
          <p:cNvPr id="5" name="Rectangle 4"/>
          <p:cNvSpPr/>
          <p:nvPr userDrawn="1"/>
        </p:nvSpPr>
        <p:spPr bwMode="auto">
          <a:xfrm>
            <a:off x="0" y="0"/>
            <a:ext cx="9144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a:p>
        </p:txBody>
      </p:sp>
      <p:pic>
        <p:nvPicPr>
          <p:cNvPr id="8" name="Picture 7"/>
          <p:cNvPicPr>
            <a:picLocks noChangeAspect="1"/>
          </p:cNvPicPr>
          <p:nvPr userDrawn="1"/>
        </p:nvPicPr>
        <p:blipFill>
          <a:blip r:embed="rId2"/>
          <a:stretch/>
        </p:blipFill>
        <p:spPr bwMode="auto">
          <a:xfrm>
            <a:off x="4258777" y="2660"/>
            <a:ext cx="3082208" cy="741877"/>
          </a:xfrm>
          <a:prstGeom prst="rect">
            <a:avLst/>
          </a:prstGeom>
          <a:effectLst/>
        </p:spPr>
      </p:pic>
      <p:sp>
        <p:nvSpPr>
          <p:cNvPr id="9" name="Rectangle 8"/>
          <p:cNvSpPr/>
          <p:nvPr userDrawn="1"/>
        </p:nvSpPr>
        <p:spPr bwMode="auto">
          <a:xfrm>
            <a:off x="321372" y="94380"/>
            <a:ext cx="2708434" cy="307777"/>
          </a:xfrm>
          <a:prstGeom prst="rect">
            <a:avLst/>
          </a:prstGeom>
        </p:spPr>
        <p:txBody>
          <a:bodyPr wrap="none" lIns="0">
            <a:spAutoFit/>
          </a:bodyPr>
          <a:lstStyle/>
          <a:p>
            <a:pPr>
              <a:defRPr/>
            </a:pPr>
            <a:r>
              <a:rPr lang="en-US" sz="1400" b="1" i="0" u="none" strike="noStrike">
                <a:solidFill>
                  <a:schemeClr val="bg1"/>
                </a:solidFill>
                <a:latin typeface="Arial"/>
                <a:cs typeface="Arial"/>
              </a:rPr>
              <a:t>SIXTH ASSESSMENT REPORT</a:t>
            </a:r>
            <a:endParaRPr/>
          </a:p>
        </p:txBody>
      </p:sp>
      <p:pic>
        <p:nvPicPr>
          <p:cNvPr id="12" name="Grafik 11"/>
          <p:cNvPicPr>
            <a:picLocks noChangeAspect="1"/>
          </p:cNvPicPr>
          <p:nvPr userDrawn="1"/>
        </p:nvPicPr>
        <p:blipFill>
          <a:blip r:embed="rId3"/>
          <a:stretch/>
        </p:blipFill>
        <p:spPr bwMode="auto">
          <a:xfrm>
            <a:off x="7455634" y="-4233"/>
            <a:ext cx="1686681" cy="744000"/>
          </a:xfrm>
          <a:prstGeom prst="rect">
            <a:avLst/>
          </a:prstGeom>
        </p:spPr>
      </p:pic>
      <p:sp>
        <p:nvSpPr>
          <p:cNvPr id="11" name="Freeform 10"/>
          <p:cNvSpPr/>
          <p:nvPr userDrawn="1"/>
        </p:nvSpPr>
        <p:spPr bwMode="auto">
          <a:xfrm flipH="1">
            <a:off x="7235247" y="0"/>
            <a:ext cx="925996"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1800"/>
          </a:p>
        </p:txBody>
      </p:sp>
      <p:sp>
        <p:nvSpPr>
          <p:cNvPr id="14" name="Text Placeholder 6"/>
          <p:cNvSpPr>
            <a:spLocks noGrp="1"/>
          </p:cNvSpPr>
          <p:nvPr>
            <p:ph type="body" sz="quarter" idx="22" hasCustomPrompt="1"/>
          </p:nvPr>
        </p:nvSpPr>
        <p:spPr bwMode="auto">
          <a:xfrm>
            <a:off x="269010" y="436670"/>
            <a:ext cx="3026878" cy="451405"/>
          </a:xfrm>
        </p:spPr>
        <p:txBody>
          <a:bodyPr>
            <a:noAutofit/>
          </a:bodyPr>
          <a:lstStyle>
            <a:lvl1pPr marL="0" indent="0">
              <a:buFontTx/>
              <a:buNone/>
              <a:defRPr sz="1000" b="0">
                <a:solidFill>
                  <a:schemeClr val="bg1"/>
                </a:solidFill>
                <a:latin typeface="Arial Narrow"/>
                <a:cs typeface="Arial Narrow"/>
              </a:defRPr>
            </a:lvl1pPr>
            <a:lvl2pPr marL="379476" indent="0">
              <a:buFontTx/>
              <a:buNone/>
              <a:defRPr sz="1400" b="1">
                <a:solidFill>
                  <a:schemeClr val="bg1"/>
                </a:solidFill>
              </a:defRPr>
            </a:lvl2pPr>
            <a:lvl3pPr marL="758952" indent="0">
              <a:buFontTx/>
              <a:buNone/>
              <a:defRPr sz="1400" b="1">
                <a:solidFill>
                  <a:schemeClr val="bg1"/>
                </a:solidFill>
              </a:defRPr>
            </a:lvl3pPr>
            <a:lvl4pPr marL="1138428" indent="0">
              <a:buFontTx/>
              <a:buNone/>
              <a:defRPr sz="1400" b="1">
                <a:solidFill>
                  <a:schemeClr val="bg1"/>
                </a:solidFill>
              </a:defRPr>
            </a:lvl4pPr>
            <a:lvl5pPr marL="1517904" indent="0">
              <a:buFontTx/>
              <a:buNone/>
              <a:defRPr sz="1400" b="1">
                <a:solidFill>
                  <a:schemeClr val="bg1"/>
                </a:solidFill>
              </a:defRPr>
            </a:lvl5pPr>
          </a:lstStyle>
          <a:p>
            <a:pPr lvl="0">
              <a:defRPr/>
            </a:pPr>
            <a:r>
              <a:rPr lang="en-US"/>
              <a:t>Working Group II – Impacts, Adaptation and Vulnerability</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matchingName="5_Section Slide" userDrawn="1">
  <p:cSld name="5_Section Slide">
    <p:bg>
      <p:bgPr>
        <a:solidFill>
          <a:srgbClr val="5492CD"/>
        </a:solidFill>
        <a:effectLst/>
      </p:bgPr>
    </p:bg>
    <p:spTree>
      <p:nvGrpSpPr>
        <p:cNvPr id="1" name=""/>
        <p:cNvGrpSpPr/>
        <p:nvPr/>
      </p:nvGrpSpPr>
      <p:grpSpPr bwMode="auto">
        <a:xfrm>
          <a:off x="0" y="0"/>
          <a:ext cx="0" cy="0"/>
          <a:chOff x="0" y="0"/>
          <a:chExt cx="0" cy="0"/>
        </a:xfrm>
      </p:grpSpPr>
      <p:sp>
        <p:nvSpPr>
          <p:cNvPr id="25" name="Google Shape;25;p36"/>
          <p:cNvSpPr>
            <a:spLocks noGrp="1"/>
          </p:cNvSpPr>
          <p:nvPr>
            <p:ph type="pic" idx="2"/>
          </p:nvPr>
        </p:nvSpPr>
        <p:spPr bwMode="auto">
          <a:xfrm>
            <a:off x="0" y="243059"/>
            <a:ext cx="9144000" cy="6858000"/>
          </a:xfrm>
          <a:prstGeom prst="rect">
            <a:avLst/>
          </a:prstGeom>
          <a:noFill/>
          <a:ln>
            <a:noFill/>
          </a:ln>
        </p:spPr>
      </p:sp>
      <p:sp>
        <p:nvSpPr>
          <p:cNvPr id="26" name="Google Shape;26;p36"/>
          <p:cNvSpPr txBox="1">
            <a:spLocks noGrp="1"/>
          </p:cNvSpPr>
          <p:nvPr>
            <p:ph type="ctrTitle"/>
          </p:nvPr>
        </p:nvSpPr>
        <p:spPr bwMode="auto">
          <a:xfrm>
            <a:off x="288702" y="1844896"/>
            <a:ext cx="8548200" cy="1470000"/>
          </a:xfrm>
          <a:prstGeom prst="rect">
            <a:avLst/>
          </a:prstGeom>
          <a:noFill/>
          <a:ln>
            <a:noFill/>
          </a:ln>
        </p:spPr>
        <p:txBody>
          <a:bodyPr spcFirstLastPara="1" wrap="square" lIns="0" tIns="0" rIns="0" bIns="0" anchor="b" anchorCtr="0">
            <a:noAutofit/>
          </a:bodyPr>
          <a:lstStyle>
            <a:lvl1pPr lvl="0" algn="ctr">
              <a:lnSpc>
                <a:spcPct val="83333"/>
              </a:lnSpc>
              <a:spcBef>
                <a:spcPts val="0"/>
              </a:spcBef>
              <a:spcAft>
                <a:spcPts val="0"/>
              </a:spcAft>
              <a:buClr>
                <a:srgbClr val="FFFFFF"/>
              </a:buClr>
              <a:buSzPts val="2700"/>
              <a:buFont typeface="Arial"/>
              <a:buChar char="●"/>
              <a:defRPr sz="27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36"/>
          <p:cNvSpPr txBox="1">
            <a:spLocks noGrp="1"/>
          </p:cNvSpPr>
          <p:nvPr>
            <p:ph type="subTitle" idx="1"/>
          </p:nvPr>
        </p:nvSpPr>
        <p:spPr bwMode="auto">
          <a:xfrm>
            <a:off x="288702" y="3461119"/>
            <a:ext cx="8548200" cy="2286400"/>
          </a:xfrm>
          <a:prstGeom prst="rect">
            <a:avLst/>
          </a:prstGeom>
          <a:noFill/>
          <a:ln>
            <a:noFill/>
          </a:ln>
        </p:spPr>
        <p:txBody>
          <a:bodyPr spcFirstLastPara="1" wrap="square" lIns="0" tIns="0" rIns="0" bIns="0" anchor="t" anchorCtr="0">
            <a:noAutofit/>
          </a:bodyPr>
          <a:lstStyle>
            <a:lvl1pPr lvl="0" algn="ctr">
              <a:lnSpc>
                <a:spcPct val="90000"/>
              </a:lnSpc>
              <a:spcBef>
                <a:spcPts val="300"/>
              </a:spcBef>
              <a:spcAft>
                <a:spcPts val="0"/>
              </a:spcAft>
              <a:buSzPts val="1500"/>
              <a:buNone/>
              <a:defRPr sz="1500">
                <a:solidFill>
                  <a:srgbClr val="FFFFFF"/>
                </a:solidFill>
              </a:defRPr>
            </a:lvl1pPr>
            <a:lvl2pPr lvl="1" algn="ctr">
              <a:spcBef>
                <a:spcPts val="280"/>
              </a:spcBef>
              <a:spcAft>
                <a:spcPts val="0"/>
              </a:spcAft>
              <a:buSzPts val="1400"/>
              <a:buNone/>
              <a:defRPr>
                <a:solidFill>
                  <a:srgbClr val="929293"/>
                </a:solidFill>
              </a:defRPr>
            </a:lvl2pPr>
            <a:lvl3pPr lvl="2" algn="ctr">
              <a:spcBef>
                <a:spcPts val="280"/>
              </a:spcBef>
              <a:spcAft>
                <a:spcPts val="0"/>
              </a:spcAft>
              <a:buSzPts val="1400"/>
              <a:buNone/>
              <a:defRPr>
                <a:solidFill>
                  <a:srgbClr val="929293"/>
                </a:solidFill>
              </a:defRPr>
            </a:lvl3pPr>
            <a:lvl4pPr lvl="3" algn="ctr">
              <a:spcBef>
                <a:spcPts val="280"/>
              </a:spcBef>
              <a:spcAft>
                <a:spcPts val="0"/>
              </a:spcAft>
              <a:buSzPts val="1400"/>
              <a:buNone/>
              <a:defRPr>
                <a:solidFill>
                  <a:srgbClr val="929293"/>
                </a:solidFill>
              </a:defRPr>
            </a:lvl4pPr>
            <a:lvl5pPr lvl="4" algn="ctr">
              <a:spcBef>
                <a:spcPts val="280"/>
              </a:spcBef>
              <a:spcAft>
                <a:spcPts val="0"/>
              </a:spcAft>
              <a:buSzPts val="1400"/>
              <a:buNone/>
              <a:defRPr>
                <a:solidFill>
                  <a:srgbClr val="929293"/>
                </a:solidFill>
              </a:defRPr>
            </a:lvl5pPr>
            <a:lvl6pPr lvl="5" algn="ctr">
              <a:spcBef>
                <a:spcPts val="225"/>
              </a:spcBef>
              <a:spcAft>
                <a:spcPts val="0"/>
              </a:spcAft>
              <a:buClr>
                <a:srgbClr val="929293"/>
              </a:buClr>
              <a:buSzPts val="1125"/>
              <a:buNone/>
              <a:defRPr>
                <a:solidFill>
                  <a:srgbClr val="929293"/>
                </a:solidFill>
              </a:defRPr>
            </a:lvl6pPr>
            <a:lvl7pPr lvl="6" algn="ctr">
              <a:spcBef>
                <a:spcPts val="225"/>
              </a:spcBef>
              <a:spcAft>
                <a:spcPts val="0"/>
              </a:spcAft>
              <a:buClr>
                <a:srgbClr val="929293"/>
              </a:buClr>
              <a:buSzPts val="1125"/>
              <a:buNone/>
              <a:defRPr>
                <a:solidFill>
                  <a:srgbClr val="929293"/>
                </a:solidFill>
              </a:defRPr>
            </a:lvl7pPr>
            <a:lvl8pPr lvl="7" algn="ctr">
              <a:spcBef>
                <a:spcPts val="225"/>
              </a:spcBef>
              <a:spcAft>
                <a:spcPts val="0"/>
              </a:spcAft>
              <a:buClr>
                <a:srgbClr val="929293"/>
              </a:buClr>
              <a:buSzPts val="1125"/>
              <a:buNone/>
              <a:defRPr>
                <a:solidFill>
                  <a:srgbClr val="929293"/>
                </a:solidFill>
              </a:defRPr>
            </a:lvl8pPr>
            <a:lvl9pPr lvl="8" algn="ctr">
              <a:spcBef>
                <a:spcPts val="225"/>
              </a:spcBef>
              <a:spcAft>
                <a:spcPts val="0"/>
              </a:spcAft>
              <a:buClr>
                <a:srgbClr val="929293"/>
              </a:buClr>
              <a:buSzPts val="1125"/>
              <a:buNone/>
              <a:defRPr>
                <a:solidFill>
                  <a:srgbClr val="929293"/>
                </a:solidFill>
              </a:defRPr>
            </a:lvl9pPr>
          </a:lstStyle>
          <a:p>
            <a:pPr>
              <a:defRPr/>
            </a:pPr>
            <a:endParaRPr/>
          </a:p>
        </p:txBody>
      </p:sp>
      <p:sp>
        <p:nvSpPr>
          <p:cNvPr id="28" name="Google Shape;28;p36"/>
          <p:cNvSpPr/>
          <p:nvPr/>
        </p:nvSpPr>
        <p:spPr bwMode="auto">
          <a:xfrm>
            <a:off x="0" y="0"/>
            <a:ext cx="9144000" cy="742000"/>
          </a:xfrm>
          <a:prstGeom prst="rect">
            <a:avLst/>
          </a:prstGeom>
          <a:solidFill>
            <a:srgbClr val="5492CD"/>
          </a:solidFill>
          <a:ln>
            <a:noFill/>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a:solidFill>
                <a:schemeClr val="lt1"/>
              </a:solidFill>
              <a:latin typeface="Arial"/>
              <a:ea typeface="Arial"/>
              <a:cs typeface="Arial"/>
            </a:endParaRPr>
          </a:p>
        </p:txBody>
      </p:sp>
      <p:sp>
        <p:nvSpPr>
          <p:cNvPr id="29" name="Google Shape;29;p36"/>
          <p:cNvSpPr/>
          <p:nvPr/>
        </p:nvSpPr>
        <p:spPr bwMode="auto">
          <a:xfrm>
            <a:off x="0" y="0"/>
            <a:ext cx="9144000" cy="742000"/>
          </a:xfrm>
          <a:prstGeom prst="rect">
            <a:avLst/>
          </a:prstGeom>
          <a:solidFill>
            <a:srgbClr val="5492CD"/>
          </a:solidFill>
          <a:ln>
            <a:noFill/>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a:solidFill>
                <a:schemeClr val="lt1"/>
              </a:solidFill>
              <a:latin typeface="Arial"/>
              <a:ea typeface="Arial"/>
              <a:cs typeface="Arial"/>
            </a:endParaRPr>
          </a:p>
        </p:txBody>
      </p:sp>
      <p:pic>
        <p:nvPicPr>
          <p:cNvPr id="30" name="Google Shape;30;p36"/>
          <p:cNvPicPr/>
          <p:nvPr/>
        </p:nvPicPr>
        <p:blipFill>
          <a:blip r:embed="rId2">
            <a:alphaModFix/>
          </a:blip>
          <a:stretch/>
        </p:blipFill>
        <p:spPr bwMode="auto">
          <a:xfrm>
            <a:off x="4408033" y="2906"/>
            <a:ext cx="2900659" cy="698177"/>
          </a:xfrm>
          <a:prstGeom prst="rect">
            <a:avLst/>
          </a:prstGeom>
          <a:noFill/>
          <a:ln>
            <a:noFill/>
          </a:ln>
        </p:spPr>
      </p:pic>
      <p:sp>
        <p:nvSpPr>
          <p:cNvPr id="31" name="Google Shape;31;p36"/>
          <p:cNvSpPr/>
          <p:nvPr/>
        </p:nvSpPr>
        <p:spPr bwMode="auto">
          <a:xfrm flipH="1">
            <a:off x="7446722" y="1"/>
            <a:ext cx="1697278" cy="743697"/>
          </a:xfrm>
          <a:custGeom>
            <a:avLst/>
            <a:gdLst/>
            <a:ahLst/>
            <a:cxnLst/>
            <a:rect l="l" t="t" r="r" b="b"/>
            <a:pathLst>
              <a:path w="1697278" h="557773" extrusionOk="0">
                <a:moveTo>
                  <a:pt x="1139505" y="0"/>
                </a:moveTo>
                <a:lnTo>
                  <a:pt x="0" y="0"/>
                </a:lnTo>
                <a:lnTo>
                  <a:pt x="0" y="557773"/>
                </a:lnTo>
                <a:lnTo>
                  <a:pt x="1697278" y="557773"/>
                </a:lnTo>
                <a:close/>
              </a:path>
            </a:pathLst>
          </a:custGeom>
          <a:blipFill>
            <a:blip r:embed="rId3">
              <a:alphaModFix/>
            </a:blip>
            <a:stretch/>
          </a:blipFill>
          <a:ln>
            <a:noFill/>
          </a:ln>
        </p:spPr>
        <p:txBody>
          <a:bodyPr spcFirstLastPara="1" wrap="square" lIns="91425" tIns="45700" rIns="91425" bIns="45700" anchor="ctr" anchorCtr="0">
            <a:noAutofit/>
          </a:bodyPr>
          <a:lstStyle/>
          <a:p>
            <a:pPr marL="0" marR="0" lvl="0" indent="0" algn="ctr">
              <a:spcBef>
                <a:spcPts val="0"/>
              </a:spcBef>
              <a:spcAft>
                <a:spcPts val="0"/>
              </a:spcAft>
              <a:buNone/>
              <a:defRPr/>
            </a:pPr>
            <a:r>
              <a:rPr lang="en-GB" sz="1800">
                <a:solidFill>
                  <a:schemeClr val="lt1"/>
                </a:solidFill>
                <a:latin typeface="Arial"/>
                <a:ea typeface="Arial"/>
                <a:cs typeface="Arial"/>
              </a:rPr>
              <a:t> </a:t>
            </a:r>
            <a:endParaRPr sz="1800"/>
          </a:p>
        </p:txBody>
      </p:sp>
      <p:sp>
        <p:nvSpPr>
          <p:cNvPr id="32" name="Google Shape;32;p36"/>
          <p:cNvSpPr/>
          <p:nvPr/>
        </p:nvSpPr>
        <p:spPr bwMode="auto">
          <a:xfrm flipH="1">
            <a:off x="7235247" y="0"/>
            <a:ext cx="925996"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a:solidFill>
                <a:schemeClr val="lt1"/>
              </a:solidFill>
              <a:latin typeface="Arial"/>
              <a:ea typeface="Arial"/>
              <a:cs typeface="Arial"/>
            </a:endParaRPr>
          </a:p>
        </p:txBody>
      </p:sp>
      <p:sp>
        <p:nvSpPr>
          <p:cNvPr id="33" name="Google Shape;33;p36"/>
          <p:cNvSpPr txBox="1"/>
          <p:nvPr/>
        </p:nvSpPr>
        <p:spPr bwMode="auto">
          <a:xfrm>
            <a:off x="258763" y="129755"/>
            <a:ext cx="3027000" cy="415600"/>
          </a:xfrm>
          <a:prstGeom prst="rect">
            <a:avLst/>
          </a:prstGeom>
          <a:noFill/>
          <a:ln>
            <a:noFill/>
          </a:ln>
        </p:spPr>
        <p:txBody>
          <a:bodyPr spcFirstLastPara="1" wrap="square" lIns="91425" tIns="45700" rIns="91425" bIns="45700" anchor="t" anchorCtr="0">
            <a:noAutofit/>
          </a:bodyPr>
          <a:lstStyle/>
          <a:p>
            <a:pPr marL="0" marR="0" lvl="0" indent="0" algn="l">
              <a:lnSpc>
                <a:spcPct val="96428"/>
              </a:lnSpc>
              <a:spcBef>
                <a:spcPts val="0"/>
              </a:spcBef>
              <a:spcAft>
                <a:spcPts val="0"/>
              </a:spcAft>
              <a:buClr>
                <a:srgbClr val="007DBA"/>
              </a:buClr>
              <a:buSzPts val="1400"/>
              <a:buFont typeface="Arial"/>
              <a:buNone/>
              <a:defRPr/>
            </a:pPr>
            <a:r>
              <a:rPr lang="en-GB" sz="1400" b="1">
                <a:solidFill>
                  <a:schemeClr val="lt1"/>
                </a:solidFill>
                <a:latin typeface="Arial"/>
                <a:ea typeface="Arial"/>
                <a:cs typeface="Arial"/>
              </a:rPr>
              <a:t>SIXTH ASSESSMENT REPORT</a:t>
            </a:r>
            <a:endParaRPr sz="1800"/>
          </a:p>
        </p:txBody>
      </p:sp>
      <p:sp>
        <p:nvSpPr>
          <p:cNvPr id="34" name="Google Shape;34;p36"/>
          <p:cNvSpPr txBox="1"/>
          <p:nvPr/>
        </p:nvSpPr>
        <p:spPr bwMode="auto">
          <a:xfrm>
            <a:off x="258763" y="370927"/>
            <a:ext cx="3027000" cy="415600"/>
          </a:xfrm>
          <a:prstGeom prst="rect">
            <a:avLst/>
          </a:prstGeom>
          <a:noFill/>
          <a:ln>
            <a:noFill/>
          </a:ln>
        </p:spPr>
        <p:txBody>
          <a:bodyPr spcFirstLastPara="1" wrap="square" lIns="91425" tIns="45700" rIns="91425" bIns="45700" anchor="t" anchorCtr="0">
            <a:noAutofit/>
          </a:bodyPr>
          <a:lstStyle/>
          <a:p>
            <a:pPr marL="0" marR="0" lvl="0" indent="0" algn="l">
              <a:lnSpc>
                <a:spcPct val="135000"/>
              </a:lnSpc>
              <a:spcBef>
                <a:spcPts val="0"/>
              </a:spcBef>
              <a:spcAft>
                <a:spcPts val="0"/>
              </a:spcAft>
              <a:buClr>
                <a:srgbClr val="007DBA"/>
              </a:buClr>
              <a:buSzPts val="1000"/>
              <a:buFont typeface="Arial Narrow"/>
              <a:buNone/>
              <a:defRPr/>
            </a:pPr>
            <a:r>
              <a:rPr lang="en-GB" sz="1000" b="0">
                <a:solidFill>
                  <a:schemeClr val="lt1"/>
                </a:solidFill>
                <a:latin typeface="Arial Narrow"/>
                <a:ea typeface="Arial Narrow"/>
                <a:cs typeface="Arial Narrow"/>
              </a:rPr>
              <a:t>Working Group III – Mitigation of Climate Change</a:t>
            </a:r>
            <a:endParaRPr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blanc">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tx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8" name="Picture 7" descr="A picture containing food, drawing&#10;&#10;Description automatically generated"/>
          <p:cNvPicPr>
            <a:picLocks noChangeAspect="1"/>
          </p:cNvPicPr>
          <p:nvPr userDrawn="1"/>
        </p:nvPicPr>
        <p:blipFill>
          <a:blip r:embed="rId2"/>
          <a:stretch/>
        </p:blipFill>
        <p:spPr bwMode="auto">
          <a:xfrm>
            <a:off x="-1" y="-108986"/>
            <a:ext cx="5060133" cy="2274215"/>
          </a:xfrm>
          <a:prstGeom prst="rect">
            <a:avLst/>
          </a:prstGeom>
        </p:spPr>
      </p:pic>
      <p:pic>
        <p:nvPicPr>
          <p:cNvPr id="9" name="Image 6"/>
          <p:cNvPicPr>
            <a:picLocks noChangeAspect="1"/>
          </p:cNvPicPr>
          <p:nvPr userDrawn="1"/>
        </p:nvPicPr>
        <p:blipFill>
          <a:blip r:embed="rId3"/>
          <a:stretch/>
        </p:blipFill>
        <p:spPr bwMode="auto">
          <a:xfrm rot="16199998">
            <a:off x="4459654" y="2173654"/>
            <a:ext cx="224692" cy="9144000"/>
          </a:xfrm>
          <a:prstGeom prst="rect">
            <a:avLst/>
          </a:prstGeom>
        </p:spPr>
      </p:pic>
      <p:sp>
        <p:nvSpPr>
          <p:cNvPr id="4" name="Rectangle 3"/>
          <p:cNvSpPr/>
          <p:nvPr userDrawn="1"/>
        </p:nvSpPr>
        <p:spPr bwMode="auto">
          <a:xfrm>
            <a:off x="7663070" y="6092687"/>
            <a:ext cx="1411356" cy="54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a:lnSpc>
                <a:spcPct val="100000"/>
              </a:lnSpc>
              <a:spcBef>
                <a:spcPts val="0"/>
              </a:spcBef>
              <a:spcAft>
                <a:spcPts val="0"/>
              </a:spcAft>
              <a:buClrTx/>
              <a:buSzTx/>
              <a:buFontTx/>
              <a:buNone/>
              <a:defRPr/>
            </a:pPr>
            <a:endParaRPr lang="en-US" sz="1350" b="0" i="0" u="none" strike="noStrike" cap="none" spc="0">
              <a:ln>
                <a:noFill/>
              </a:ln>
              <a:solidFill>
                <a:srgbClr val="FFFFFF"/>
              </a:solidFill>
              <a:latin typeface="Open Sans"/>
              <a:ea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hapitre_text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1360159"/>
            <a:ext cx="830534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6"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hapitre_imag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5267739" y="1360159"/>
            <a:ext cx="330973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1" y="2"/>
            <a:ext cx="5059363" cy="6632575"/>
          </a:xfrm>
        </p:spPr>
        <p:txBody>
          <a:body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Image-pleine">
    <p:spTree>
      <p:nvGrpSpPr>
        <p:cNvPr id="1" name=""/>
        <p:cNvGrpSpPr/>
        <p:nvPr/>
      </p:nvGrpSpPr>
      <p:grpSpPr bwMode="auto">
        <a:xfrm>
          <a:off x="0" y="0"/>
          <a:ext cx="0" cy="0"/>
          <a:chOff x="0" y="0"/>
          <a:chExt cx="0" cy="0"/>
        </a:xfrm>
      </p:grpSpPr>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0" y="2"/>
            <a:ext cx="9144000" cy="6023113"/>
          </a:xfrm>
        </p:spPr>
        <p:txBody>
          <a:body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Image+tex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82884" y="365128"/>
            <a:ext cx="3614467" cy="1325563"/>
          </a:xfrm>
        </p:spPr>
        <p:txBody>
          <a:bodyPr anchor="b">
            <a:normAutofit/>
          </a:bodyPr>
          <a:lstStyle>
            <a:lvl1pPr>
              <a:defRPr sz="2100">
                <a:solidFill>
                  <a:schemeClr val="tx2"/>
                </a:solidFill>
              </a:defRPr>
            </a:lvl1pPr>
          </a:lstStyle>
          <a:p>
            <a:pPr>
              <a:defRPr/>
            </a:pPr>
            <a:r>
              <a:rPr lang="fr-FR"/>
              <a:t>Modifiez le style du titre</a:t>
            </a:r>
            <a:endParaRPr lang="en-US"/>
          </a:p>
        </p:txBody>
      </p:sp>
      <p:sp>
        <p:nvSpPr>
          <p:cNvPr id="3" name="Content Placeholder 2"/>
          <p:cNvSpPr>
            <a:spLocks noGrp="1"/>
          </p:cNvSpPr>
          <p:nvPr>
            <p:ph idx="1"/>
          </p:nvPr>
        </p:nvSpPr>
        <p:spPr bwMode="auto">
          <a:xfrm>
            <a:off x="5382883" y="1825627"/>
            <a:ext cx="3614468" cy="4098097"/>
          </a:xfrm>
        </p:spPr>
        <p:txBody>
          <a:bodyPr>
            <a:normAutofit/>
          </a:bodyPr>
          <a:lstStyle>
            <a:lvl1pPr>
              <a:defRPr sz="1800"/>
            </a:lvl1pPr>
            <a:lvl2pPr>
              <a:defRPr sz="1500">
                <a:solidFill>
                  <a:schemeClr val="tx2"/>
                </a:solidFill>
              </a:defRPr>
            </a:lvl2pPr>
            <a:lvl3pPr>
              <a:defRPr sz="1350">
                <a:solidFill>
                  <a:schemeClr val="tx2"/>
                </a:solidFill>
              </a:defRPr>
            </a:lvl3pPr>
            <a:lvl4pPr>
              <a:defRPr sz="1200">
                <a:solidFill>
                  <a:schemeClr val="tx2"/>
                </a:solidFill>
              </a:defRPr>
            </a:lvl4pPr>
            <a:lvl5pPr>
              <a:defRPr sz="1200">
                <a:solidFill>
                  <a:schemeClr val="tx2"/>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8" name="Picture Placeholder 5"/>
          <p:cNvSpPr>
            <a:spLocks noGrp="1"/>
          </p:cNvSpPr>
          <p:nvPr>
            <p:ph type="pic" sz="quarter" idx="10"/>
          </p:nvPr>
        </p:nvSpPr>
        <p:spPr bwMode="auto">
          <a:xfrm>
            <a:off x="1" y="2"/>
            <a:ext cx="5059363" cy="6632575"/>
          </a:xfrm>
        </p:spPr>
        <p:txBody>
          <a:bodyPr/>
          <a:lstStyle/>
          <a:p>
            <a:pPr>
              <a:defRPr/>
            </a:pP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ontenu+image">
    <p:spTree>
      <p:nvGrpSpPr>
        <p:cNvPr id="1" name=""/>
        <p:cNvGrpSpPr/>
        <p:nvPr/>
      </p:nvGrpSpPr>
      <p:grpSpPr bwMode="auto">
        <a:xfrm>
          <a:off x="0" y="0"/>
          <a:ext cx="0" cy="0"/>
          <a:chOff x="0" y="0"/>
          <a:chExt cx="0" cy="0"/>
        </a:xfrm>
      </p:grpSpPr>
      <p:sp>
        <p:nvSpPr>
          <p:cNvPr id="14" name="Titre 1"/>
          <p:cNvSpPr>
            <a:spLocks noGrp="1"/>
          </p:cNvSpPr>
          <p:nvPr>
            <p:ph type="title"/>
          </p:nvPr>
        </p:nvSpPr>
        <p:spPr bwMode="auto">
          <a:xfrm>
            <a:off x="467545" y="274638"/>
            <a:ext cx="7632848" cy="562074"/>
          </a:xfrm>
          <a:prstGeom prst="rect">
            <a:avLst/>
          </a:prstGeom>
          <a:noFill/>
        </p:spPr>
        <p:txBody>
          <a:bodyPr>
            <a:normAutofit/>
          </a:bodyPr>
          <a:lstStyle>
            <a:lvl1pPr>
              <a:defRPr lang="fr-FR" sz="2550">
                <a:solidFill>
                  <a:schemeClr val="tx2"/>
                </a:solidFill>
              </a:defRPr>
            </a:lvl1pPr>
          </a:lstStyle>
          <a:p>
            <a:pPr>
              <a:defRPr/>
            </a:pPr>
            <a:r>
              <a:rPr lang="fr-FR"/>
              <a:t>Modifiez le style du titre</a:t>
            </a:r>
            <a:endParaRPr/>
          </a:p>
        </p:txBody>
      </p:sp>
      <p:sp>
        <p:nvSpPr>
          <p:cNvPr id="19" name="Espace réservé du contenu 2"/>
          <p:cNvSpPr>
            <a:spLocks noGrp="1"/>
          </p:cNvSpPr>
          <p:nvPr>
            <p:ph idx="1"/>
          </p:nvPr>
        </p:nvSpPr>
        <p:spPr bwMode="auto">
          <a:xfrm>
            <a:off x="467545" y="1556793"/>
            <a:ext cx="4104456" cy="4406462"/>
          </a:xfrm>
          <a:prstGeom prst="rect">
            <a:avLst/>
          </a:prstGeom>
          <a:solidFill>
            <a:schemeClr val="accent3"/>
          </a:solidFill>
        </p:spPr>
        <p:txBody>
          <a:bodyPr>
            <a:normAutofit/>
          </a:bodyPr>
          <a:lstStyle>
            <a:lvl1pPr>
              <a:defRPr sz="2100"/>
            </a:lvl1pPr>
            <a:lvl2pPr>
              <a:defRPr sz="1800"/>
            </a:lvl2pPr>
            <a:lvl3pPr marL="857250" indent="-171450">
              <a:buFont typeface="Arial"/>
              <a:buChar char="•"/>
              <a:defRPr sz="1500"/>
            </a:lvl3pPr>
            <a:lvl4pPr>
              <a:defRPr sz="1350"/>
            </a:lvl4pPr>
            <a:lvl5pPr>
              <a:defRPr sz="135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Picture Placeholder 5"/>
          <p:cNvSpPr>
            <a:spLocks noGrp="1"/>
          </p:cNvSpPr>
          <p:nvPr>
            <p:ph type="pic" sz="quarter" idx="10"/>
          </p:nvPr>
        </p:nvSpPr>
        <p:spPr bwMode="auto">
          <a:xfrm>
            <a:off x="4840359" y="1563081"/>
            <a:ext cx="3836098" cy="4400398"/>
          </a:xfrm>
        </p:spPr>
        <p:txBody>
          <a:body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 userDrawn="1">
  <p:cSld name="Title, Content">
    <p:spTree>
      <p:nvGrpSpPr>
        <p:cNvPr id="1" name=""/>
        <p:cNvGrpSpPr/>
        <p:nvPr/>
      </p:nvGrpSpPr>
      <p:grpSpPr bwMode="auto">
        <a:xfrm>
          <a:off x="0" y="0"/>
          <a:ext cx="0" cy="0"/>
          <a:chOff x="0" y="0"/>
          <a:chExt cx="0" cy="0"/>
        </a:xfrm>
      </p:grpSpPr>
      <p:sp>
        <p:nvSpPr>
          <p:cNvPr id="89" name="PlaceHolder 1"/>
          <p:cNvSpPr>
            <a:spLocks noGrp="1"/>
          </p:cNvSpPr>
          <p:nvPr>
            <p:ph type="title"/>
          </p:nvPr>
        </p:nvSpPr>
        <p:spPr bwMode="auto">
          <a:xfrm>
            <a:off x="457200" y="273600"/>
            <a:ext cx="8229240" cy="1144800"/>
          </a:xfrm>
          <a:prstGeom prst="rect">
            <a:avLst/>
          </a:prstGeom>
        </p:spPr>
        <p:txBody>
          <a:bodyPr lIns="0" tIns="0" rIns="0" bIns="0" anchor="ctr"/>
          <a:lstStyle/>
          <a:p>
            <a:pPr algn="ctr">
              <a:defRPr/>
            </a:pPr>
            <a:endParaRPr lang="en-US" sz="3300" b="0" strike="noStrike" spc="-1">
              <a:latin typeface="Arial"/>
            </a:endParaRPr>
          </a:p>
        </p:txBody>
      </p:sp>
      <p:sp>
        <p:nvSpPr>
          <p:cNvPr id="90" name="PlaceHolder 2"/>
          <p:cNvSpPr>
            <a:spLocks noGrp="1"/>
          </p:cNvSpPr>
          <p:nvPr>
            <p:ph type="body"/>
          </p:nvPr>
        </p:nvSpPr>
        <p:spPr bwMode="auto">
          <a:xfrm>
            <a:off x="457200" y="1604520"/>
            <a:ext cx="8229240" cy="3977280"/>
          </a:xfrm>
          <a:prstGeom prst="rect">
            <a:avLst/>
          </a:prstGeom>
        </p:spPr>
        <p:txBody>
          <a:bodyPr lIns="0" tIns="0" rIns="0" bIns="0">
            <a:normAutofit/>
          </a:bodyPr>
          <a:lstStyle/>
          <a:p>
            <a:pPr>
              <a:defRPr/>
            </a:pPr>
            <a:endParaRPr lang="en-US" sz="2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Contenu filet gris">
    <p:spTree>
      <p:nvGrpSpPr>
        <p:cNvPr id="1" name=""/>
        <p:cNvGrpSpPr/>
        <p:nvPr/>
      </p:nvGrpSpPr>
      <p:grpSpPr bwMode="auto">
        <a:xfrm>
          <a:off x="0" y="0"/>
          <a:ext cx="0" cy="0"/>
          <a:chOff x="0" y="0"/>
          <a:chExt cx="0" cy="0"/>
        </a:xfrm>
      </p:grpSpPr>
      <p:sp>
        <p:nvSpPr>
          <p:cNvPr id="8" name="Titre 1"/>
          <p:cNvSpPr>
            <a:spLocks noGrp="1"/>
          </p:cNvSpPr>
          <p:nvPr>
            <p:ph type="title"/>
          </p:nvPr>
        </p:nvSpPr>
        <p:spPr bwMode="auto">
          <a:xfrm>
            <a:off x="467544" y="274638"/>
            <a:ext cx="7632848" cy="562074"/>
          </a:xfrm>
          <a:prstGeom prst="rect">
            <a:avLst/>
          </a:prstGeom>
          <a:noFill/>
        </p:spPr>
        <p:txBody>
          <a:bodyPr>
            <a:normAutofit/>
          </a:bodyPr>
          <a:lstStyle>
            <a:lvl1pPr>
              <a:defRPr sz="2800">
                <a:solidFill>
                  <a:schemeClr val="tx2"/>
                </a:solidFill>
              </a:defRPr>
            </a:lvl1pPr>
          </a:lstStyle>
          <a:p>
            <a:pPr>
              <a:defRPr/>
            </a:pPr>
            <a:r>
              <a:rPr lang="fr-FR"/>
              <a:t>Modifiez le style du titre</a:t>
            </a:r>
            <a:endParaRPr/>
          </a:p>
        </p:txBody>
      </p:sp>
      <p:sp>
        <p:nvSpPr>
          <p:cNvPr id="10" name="Espace réservé du numéro de diapositive 5"/>
          <p:cNvSpPr>
            <a:spLocks noGrp="1"/>
          </p:cNvSpPr>
          <p:nvPr>
            <p:ph type="sldNum" sz="quarter" idx="12"/>
          </p:nvPr>
        </p:nvSpPr>
        <p:spPr bwMode="auto">
          <a:xfrm>
            <a:off x="467544" y="6356350"/>
            <a:ext cx="1080120" cy="365125"/>
          </a:xfrm>
          <a:prstGeom prst="rect">
            <a:avLst/>
          </a:prstGeom>
        </p:spPr>
        <p:txBody>
          <a:bodyPr/>
          <a:lstStyle>
            <a:lvl1pPr>
              <a:defRPr lang="fr-FR" sz="1000">
                <a:solidFill>
                  <a:srgbClr val="63003C"/>
                </a:solidFill>
              </a:defRPr>
            </a:lvl1pPr>
          </a:lstStyle>
          <a:p>
            <a:pPr marL="0" marR="0" lvl="0" indent="0" algn="r" defTabSz="914400">
              <a:lnSpc>
                <a:spcPct val="100000"/>
              </a:lnSpc>
              <a:spcBef>
                <a:spcPts val="0"/>
              </a:spcBef>
              <a:spcAft>
                <a:spcPts val="0"/>
              </a:spcAft>
              <a:buClrTx/>
              <a:buSzTx/>
              <a:buFontTx/>
              <a:buNone/>
              <a:defRPr/>
            </a:pPr>
            <a:fld id="{641C90A5-C474-45C2-8719-E69FDD0C6A55}" type="slidenum">
              <a:rPr lang="fr-FR" sz="1000" b="0" i="0" u="none" strike="noStrike" cap="none" spc="0">
                <a:ln>
                  <a:noFill/>
                </a:ln>
                <a:solidFill>
                  <a:srgbClr val="63003C"/>
                </a:solidFill>
                <a:latin typeface="Open Sans"/>
                <a:ea typeface="Arial"/>
              </a:rPr>
              <a:t>‹N°›</a:t>
            </a:fld>
            <a:endParaRPr lang="fr-FR" sz="1000" b="0" i="0" u="none" strike="noStrike" cap="none" spc="0">
              <a:ln>
                <a:noFill/>
              </a:ln>
              <a:solidFill>
                <a:srgbClr val="63003C"/>
              </a:solidFill>
              <a:latin typeface="Open Sans"/>
              <a:ea typeface="+mn-ea"/>
            </a:endParaRPr>
          </a:p>
        </p:txBody>
      </p:sp>
      <p:sp>
        <p:nvSpPr>
          <p:cNvPr id="12" name="Espace réservé du contenu 2"/>
          <p:cNvSpPr>
            <a:spLocks noGrp="1"/>
          </p:cNvSpPr>
          <p:nvPr>
            <p:ph idx="1"/>
          </p:nvPr>
        </p:nvSpPr>
        <p:spPr bwMode="auto">
          <a:xfrm>
            <a:off x="467543" y="1132114"/>
            <a:ext cx="8545827" cy="4905829"/>
          </a:xfrm>
          <a:prstGeom prst="rect">
            <a:avLst/>
          </a:prstGeom>
          <a:solidFill>
            <a:schemeClr val="accent3"/>
          </a:solidFill>
        </p:spPr>
        <p:txBody>
          <a:bodyPr>
            <a:normAutofit/>
          </a:bodyPr>
          <a:lstStyle>
            <a:lvl1pPr>
              <a:lnSpc>
                <a:spcPct val="105000"/>
              </a:lnSpc>
              <a:defRPr sz="2000"/>
            </a:lvl1pPr>
            <a:lvl2pPr marL="685800" indent="-228600">
              <a:buFont typeface="Wingdings"/>
              <a:buChar char="§"/>
              <a:defRPr sz="2000"/>
            </a:lvl2pPr>
            <a:lvl3pPr marL="1143000" indent="-228600">
              <a:buFont typeface="Courier New"/>
              <a:buChar char="o"/>
              <a:defRPr sz="2000">
                <a:solidFill>
                  <a:schemeClr val="accent5"/>
                </a:solidFill>
              </a:defRPr>
            </a:lvl3pPr>
            <a:lvl4pPr>
              <a:defRPr sz="1800"/>
            </a:lvl4pPr>
            <a:lvl5pPr>
              <a:defRPr sz="180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pic>
        <p:nvPicPr>
          <p:cNvPr id="17" name="Image 16"/>
          <p:cNvPicPr>
            <a:picLocks noChangeAspect="1"/>
          </p:cNvPicPr>
          <p:nvPr userDrawn="1"/>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18" name="Connecteur droit 17"/>
          <p:cNvCxnSpPr>
            <a:cxnSpLocks/>
          </p:cNvCxnSpPr>
          <p:nvPr userDrawn="1"/>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365128"/>
            <a:ext cx="7886700" cy="1325563"/>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825625"/>
            <a:ext cx="7886700" cy="4129664"/>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098035" y="6321451"/>
            <a:ext cx="1279286" cy="365125"/>
          </a:xfrm>
          <a:prstGeom prst="rect">
            <a:avLst/>
          </a:prstGeom>
        </p:spPr>
        <p:txBody>
          <a:bodyPr vert="horz" lIns="91440" tIns="45720" rIns="91440" bIns="45720" rtlCol="0" anchor="ctr"/>
          <a:lstStyle>
            <a:lvl1pPr algn="l">
              <a:defRPr sz="900">
                <a:solidFill>
                  <a:schemeClr val="tx1"/>
                </a:solidFill>
              </a:defRPr>
            </a:lvl1pPr>
          </a:lstStyle>
          <a:p>
            <a:pPr>
              <a:defRPr/>
            </a:pPr>
            <a:endParaRPr lang="fr-FR">
              <a:solidFill>
                <a:srgbClr val="63003C"/>
              </a:solidFill>
            </a:endParaRPr>
          </a:p>
        </p:txBody>
      </p:sp>
      <p:sp>
        <p:nvSpPr>
          <p:cNvPr id="5" name="Footer Placeholder 4"/>
          <p:cNvSpPr>
            <a:spLocks noGrp="1"/>
          </p:cNvSpPr>
          <p:nvPr>
            <p:ph type="ftr" sz="quarter" idx="3"/>
          </p:nvPr>
        </p:nvSpPr>
        <p:spPr bwMode="auto">
          <a:xfrm>
            <a:off x="1577838" y="6306260"/>
            <a:ext cx="3958259" cy="365125"/>
          </a:xfrm>
          <a:prstGeom prst="rect">
            <a:avLst/>
          </a:prstGeom>
        </p:spPr>
        <p:txBody>
          <a:bodyPr vert="horz" lIns="91440" tIns="45720" rIns="91440" bIns="45720" rtlCol="0" anchor="ctr"/>
          <a:lstStyle>
            <a:lvl1pPr algn="ctr">
              <a:defRPr sz="900">
                <a:solidFill>
                  <a:schemeClr val="tx1"/>
                </a:solidFill>
              </a:defRPr>
            </a:lvl1pPr>
          </a:lstStyle>
          <a:p>
            <a:pPr algn="l">
              <a:defRPr/>
            </a:pPr>
            <a:r>
              <a:rPr lang="fr-FR">
                <a:solidFill>
                  <a:srgbClr val="63003C"/>
                </a:solidFill>
              </a:rPr>
              <a:t>Titre de la présentation</a:t>
            </a:r>
          </a:p>
        </p:txBody>
      </p:sp>
      <p:sp>
        <p:nvSpPr>
          <p:cNvPr id="6" name="Slide Number Placeholder 5"/>
          <p:cNvSpPr>
            <a:spLocks noGrp="1"/>
          </p:cNvSpPr>
          <p:nvPr>
            <p:ph type="sldNum" sz="quarter" idx="4"/>
          </p:nvPr>
        </p:nvSpPr>
        <p:spPr bwMode="auto">
          <a:xfrm>
            <a:off x="628650" y="6306260"/>
            <a:ext cx="2057400" cy="365125"/>
          </a:xfrm>
          <a:prstGeom prst="rect">
            <a:avLst/>
          </a:prstGeom>
        </p:spPr>
        <p:txBody>
          <a:bodyPr vert="horz" lIns="91440" tIns="45720" rIns="91440" bIns="45720" rtlCol="0" anchor="ctr"/>
          <a:lstStyle>
            <a:lvl1pPr algn="r">
              <a:defRPr sz="900">
                <a:solidFill>
                  <a:schemeClr val="tx1"/>
                </a:solidFill>
              </a:defRPr>
            </a:lvl1pPr>
          </a:lstStyle>
          <a:p>
            <a:pPr algn="l">
              <a:defRPr/>
            </a:pPr>
            <a:fld id="{A0B0FBA5-3649-4193-81EC-FC1C61F9B58C}" type="slidenum">
              <a:rPr lang="fr-FR">
                <a:solidFill>
                  <a:srgbClr val="63003C"/>
                </a:solidFill>
              </a:rPr>
              <a:t>‹N°›</a:t>
            </a:fld>
            <a:endParaRPr lang="fr-FR">
              <a:solidFill>
                <a:srgbClr val="63003C"/>
              </a:solidFill>
            </a:endParaRPr>
          </a:p>
        </p:txBody>
      </p:sp>
      <p:pic>
        <p:nvPicPr>
          <p:cNvPr id="9" name="Image 6"/>
          <p:cNvPicPr>
            <a:picLocks noChangeAspect="1"/>
          </p:cNvPicPr>
          <p:nvPr userDrawn="1"/>
        </p:nvPicPr>
        <p:blipFill>
          <a:blip r:embed="rId14"/>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15"/>
          <a:stretch/>
        </p:blipFill>
        <p:spPr bwMode="auto">
          <a:xfrm>
            <a:off x="7732833" y="6141906"/>
            <a:ext cx="1279285" cy="4530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Lst>
  <p:hf sldNum="0" hdr="0" ftr="0" dt="0"/>
  <p:txStyles>
    <p:titleStyle>
      <a:lvl1pPr algn="l" defTabSz="685800">
        <a:lnSpc>
          <a:spcPct val="90000"/>
        </a:lnSpc>
        <a:spcBef>
          <a:spcPts val="0"/>
        </a:spcBef>
        <a:buNone/>
        <a:defRPr sz="2550" b="1">
          <a:solidFill>
            <a:schemeClr val="tx2"/>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2"/>
          </a:solidFill>
          <a:latin typeface="+mn-lt"/>
          <a:ea typeface="+mn-ea"/>
          <a:cs typeface="+mn-cs"/>
        </a:defRPr>
      </a:lvl2pPr>
      <a:lvl3pPr marL="857250" indent="-171450" algn="l" defTabSz="685800">
        <a:lnSpc>
          <a:spcPct val="90000"/>
        </a:lnSpc>
        <a:spcBef>
          <a:spcPts val="375"/>
        </a:spcBef>
        <a:buFont typeface="Arial"/>
        <a:buChar char="•"/>
        <a:defRPr sz="1500">
          <a:solidFill>
            <a:schemeClr val="tx2"/>
          </a:solidFill>
          <a:latin typeface="+mn-lt"/>
          <a:ea typeface="+mn-ea"/>
          <a:cs typeface="+mn-cs"/>
        </a:defRPr>
      </a:lvl3pPr>
      <a:lvl4pPr marL="1200150" indent="-171450" algn="l" defTabSz="685800">
        <a:lnSpc>
          <a:spcPct val="90000"/>
        </a:lnSpc>
        <a:spcBef>
          <a:spcPts val="375"/>
        </a:spcBef>
        <a:buFont typeface="Arial"/>
        <a:buChar char="•"/>
        <a:defRPr sz="1350">
          <a:solidFill>
            <a:schemeClr val="tx2"/>
          </a:solidFill>
          <a:latin typeface="+mn-lt"/>
          <a:ea typeface="+mn-ea"/>
          <a:cs typeface="+mn-cs"/>
        </a:defRPr>
      </a:lvl4pPr>
      <a:lvl5pPr marL="1543050" indent="-171450" algn="l" defTabSz="685800">
        <a:lnSpc>
          <a:spcPct val="90000"/>
        </a:lnSpc>
        <a:spcBef>
          <a:spcPts val="375"/>
        </a:spcBef>
        <a:buFont typeface="Arial"/>
        <a:buChar char="•"/>
        <a:defRPr sz="1350">
          <a:solidFill>
            <a:schemeClr val="tx2"/>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10.xml"/><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755576" y="1916832"/>
            <a:ext cx="7920880" cy="3252160"/>
          </a:xfrm>
        </p:spPr>
        <p:txBody>
          <a:bodyPr>
            <a:normAutofit/>
          </a:bodyPr>
          <a:lstStyle/>
          <a:p>
            <a:pPr algn="ctr">
              <a:defRPr/>
            </a:pPr>
            <a:br>
              <a:rPr lang="fr-FR" sz="3600"/>
            </a:br>
            <a:br>
              <a:rPr lang="fr-FR" sz="3600"/>
            </a:br>
            <a:r>
              <a:rPr lang="fr-FR" sz="3600"/>
              <a:t>La stratégie de Développement Soutenable</a:t>
            </a:r>
            <a:br>
              <a:rPr lang="fr-FR" sz="3600"/>
            </a:br>
            <a:endParaRPr lang="fr-FR" sz="3600"/>
          </a:p>
        </p:txBody>
      </p:sp>
      <p:sp>
        <p:nvSpPr>
          <p:cNvPr id="3" name="ZoneTexte 2"/>
          <p:cNvSpPr txBox="1"/>
          <p:nvPr/>
        </p:nvSpPr>
        <p:spPr bwMode="auto">
          <a:xfrm>
            <a:off x="467544" y="6021288"/>
            <a:ext cx="5085046" cy="646331"/>
          </a:xfrm>
          <a:prstGeom prst="rect">
            <a:avLst/>
          </a:prstGeom>
          <a:noFill/>
        </p:spPr>
        <p:txBody>
          <a:bodyPr wrap="none" rtlCol="0">
            <a:spAutoFit/>
          </a:bodyPr>
          <a:lstStyle/>
          <a:p>
            <a:pPr>
              <a:defRPr/>
            </a:pPr>
            <a:r>
              <a:rPr lang="fr-FR">
                <a:solidFill>
                  <a:schemeClr val="bg1"/>
                </a:solidFill>
              </a:rPr>
              <a:t>Sophie Szopa, VP Développement Soutenable</a:t>
            </a:r>
            <a:br>
              <a:rPr lang="fr-FR">
                <a:solidFill>
                  <a:schemeClr val="bg1"/>
                </a:solidFill>
              </a:rPr>
            </a:br>
            <a:endParaRPr lang="fr-FR">
              <a:solidFill>
                <a:schemeClr val="bg1"/>
              </a:solidFill>
            </a:endParaRPr>
          </a:p>
        </p:txBody>
      </p:sp>
      <p:sp>
        <p:nvSpPr>
          <p:cNvPr id="5" name="ZoneTexte 4"/>
          <p:cNvSpPr txBox="1"/>
          <p:nvPr/>
        </p:nvSpPr>
        <p:spPr bwMode="auto">
          <a:xfrm>
            <a:off x="7668344" y="6159787"/>
            <a:ext cx="4572000" cy="369332"/>
          </a:xfrm>
          <a:prstGeom prst="rect">
            <a:avLst/>
          </a:prstGeom>
          <a:noFill/>
        </p:spPr>
        <p:txBody>
          <a:bodyPr wrap="square">
            <a:spAutoFit/>
          </a:bodyPr>
          <a:lstStyle/>
          <a:p>
            <a:pPr>
              <a:defRPr/>
            </a:pPr>
            <a:r>
              <a:rPr lang="fr-FR">
                <a:solidFill>
                  <a:schemeClr val="bg1"/>
                </a:solidFill>
              </a:rPr>
              <a:t>déc 2022</a:t>
            </a: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200153" y="892696"/>
            <a:ext cx="8395549" cy="1061829"/>
          </a:xfrm>
          <a:prstGeom prst="rect">
            <a:avLst/>
          </a:prstGeom>
        </p:spPr>
        <p:txBody>
          <a:bodyPr wrap="square">
            <a:spAutoFit/>
          </a:bodyPr>
          <a:lstStyle/>
          <a:p>
            <a:pPr algn="ctr">
              <a:defRPr/>
            </a:pPr>
            <a:r>
              <a:rPr lang="en-GB" sz="2100" b="1">
                <a:solidFill>
                  <a:schemeClr val="accent1"/>
                </a:solidFill>
                <a:latin typeface="Calibri"/>
                <a:ea typeface="Calibri"/>
                <a:cs typeface="Times New Roman"/>
              </a:rPr>
              <a:t>Pour diviser par 2 les émissions de gaz à effet de serre d’ici à 2030, </a:t>
            </a:r>
            <a:endParaRPr/>
          </a:p>
          <a:p>
            <a:pPr algn="ctr">
              <a:defRPr/>
            </a:pPr>
            <a:r>
              <a:rPr lang="en-GB" sz="2100" b="1">
                <a:solidFill>
                  <a:schemeClr val="accent1"/>
                </a:solidFill>
                <a:latin typeface="Calibri"/>
                <a:ea typeface="Calibri"/>
                <a:cs typeface="Times New Roman"/>
              </a:rPr>
              <a:t>des leviers d’action sont disponibles dans chaque secteur </a:t>
            </a:r>
            <a:endParaRPr/>
          </a:p>
          <a:p>
            <a:pPr algn="ctr">
              <a:defRPr/>
            </a:pPr>
            <a:endParaRPr lang="fr-FR" sz="2100" b="1">
              <a:solidFill>
                <a:schemeClr val="accent1"/>
              </a:solidFill>
              <a:latin typeface="Calibri"/>
              <a:ea typeface="Calibri"/>
              <a:cs typeface="Times New Roman"/>
            </a:endParaRPr>
          </a:p>
        </p:txBody>
      </p:sp>
      <p:sp>
        <p:nvSpPr>
          <p:cNvPr id="10" name="ZoneTexte 9"/>
          <p:cNvSpPr txBox="1"/>
          <p:nvPr/>
        </p:nvSpPr>
        <p:spPr bwMode="auto">
          <a:xfrm>
            <a:off x="1049754" y="1768431"/>
            <a:ext cx="4698722" cy="219291"/>
          </a:xfrm>
          <a:prstGeom prst="rect">
            <a:avLst/>
          </a:prstGeom>
          <a:solidFill>
            <a:schemeClr val="bg1"/>
          </a:solidFill>
        </p:spPr>
        <p:txBody>
          <a:bodyPr wrap="none" rtlCol="0">
            <a:spAutoFit/>
          </a:bodyPr>
          <a:lstStyle/>
          <a:p>
            <a:pPr>
              <a:defRPr/>
            </a:pPr>
            <a:r>
              <a:rPr lang="fr-FR" sz="850"/>
              <a:t>Contribution potentielle à la baisse des émissions d’ici 2030 (milliards de tonnes de CO</a:t>
            </a:r>
            <a:r>
              <a:rPr lang="fr-FR" sz="850" baseline="-25000"/>
              <a:t>2</a:t>
            </a:r>
            <a:r>
              <a:rPr lang="fr-FR" sz="850"/>
              <a:t>/an) </a:t>
            </a:r>
            <a:endParaRPr/>
          </a:p>
        </p:txBody>
      </p:sp>
      <p:sp>
        <p:nvSpPr>
          <p:cNvPr id="22" name="Rectangle 21"/>
          <p:cNvSpPr/>
          <p:nvPr/>
        </p:nvSpPr>
        <p:spPr bwMode="auto">
          <a:xfrm>
            <a:off x="993249" y="5089956"/>
            <a:ext cx="953814" cy="224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pic>
        <p:nvPicPr>
          <p:cNvPr id="23" name="Image 22"/>
          <p:cNvPicPr>
            <a:picLocks noChangeAspect="1"/>
          </p:cNvPicPr>
          <p:nvPr/>
        </p:nvPicPr>
        <p:blipFill>
          <a:blip r:embed="rId2"/>
          <a:srcRect t="19431" b="49180"/>
          <a:stretch/>
        </p:blipFill>
        <p:spPr bwMode="auto">
          <a:xfrm>
            <a:off x="326569" y="2076372"/>
            <a:ext cx="4575855" cy="2089164"/>
          </a:xfrm>
          <a:prstGeom prst="rect">
            <a:avLst/>
          </a:prstGeom>
        </p:spPr>
      </p:pic>
      <p:pic>
        <p:nvPicPr>
          <p:cNvPr id="24" name="Image 23"/>
          <p:cNvPicPr>
            <a:picLocks noChangeAspect="1"/>
          </p:cNvPicPr>
          <p:nvPr/>
        </p:nvPicPr>
        <p:blipFill>
          <a:blip r:embed="rId2"/>
          <a:srcRect t="50200" r="30722"/>
          <a:stretch/>
        </p:blipFill>
        <p:spPr bwMode="auto">
          <a:xfrm>
            <a:off x="5360857" y="1819125"/>
            <a:ext cx="3007556" cy="3144673"/>
          </a:xfrm>
          <a:prstGeom prst="rect">
            <a:avLst/>
          </a:prstGeom>
        </p:spPr>
      </p:pic>
      <p:sp>
        <p:nvSpPr>
          <p:cNvPr id="25" name="ZoneTexte 24"/>
          <p:cNvSpPr txBox="1"/>
          <p:nvPr/>
        </p:nvSpPr>
        <p:spPr bwMode="auto">
          <a:xfrm>
            <a:off x="3022632" y="2595652"/>
            <a:ext cx="577402" cy="219291"/>
          </a:xfrm>
          <a:prstGeom prst="rect">
            <a:avLst/>
          </a:prstGeom>
          <a:solidFill>
            <a:schemeClr val="bg1"/>
          </a:solidFill>
        </p:spPr>
        <p:txBody>
          <a:bodyPr wrap="none" rtlCol="0">
            <a:spAutoFit/>
          </a:bodyPr>
          <a:lstStyle/>
          <a:p>
            <a:pPr>
              <a:defRPr/>
            </a:pPr>
            <a:r>
              <a:rPr lang="fr-FR" sz="850" b="1">
                <a:solidFill>
                  <a:schemeClr val="tx2"/>
                </a:solidFill>
              </a:rPr>
              <a:t>Energie</a:t>
            </a:r>
            <a:endParaRPr/>
          </a:p>
        </p:txBody>
      </p:sp>
      <p:sp>
        <p:nvSpPr>
          <p:cNvPr id="26" name="ZoneTexte 25"/>
          <p:cNvSpPr txBox="1"/>
          <p:nvPr/>
        </p:nvSpPr>
        <p:spPr bwMode="auto">
          <a:xfrm>
            <a:off x="3333031" y="3792180"/>
            <a:ext cx="1515157" cy="346249"/>
          </a:xfrm>
          <a:prstGeom prst="rect">
            <a:avLst/>
          </a:prstGeom>
          <a:solidFill>
            <a:schemeClr val="bg1"/>
          </a:solidFill>
        </p:spPr>
        <p:txBody>
          <a:bodyPr wrap="none" rtlCol="0">
            <a:spAutoFit/>
          </a:bodyPr>
          <a:lstStyle/>
          <a:p>
            <a:pPr>
              <a:defRPr/>
            </a:pPr>
            <a:r>
              <a:rPr lang="fr-FR" sz="850" b="1">
                <a:solidFill>
                  <a:schemeClr val="tx2"/>
                </a:solidFill>
              </a:rPr>
              <a:t>Usage des terres, forêts, </a:t>
            </a:r>
            <a:endParaRPr/>
          </a:p>
          <a:p>
            <a:pPr>
              <a:defRPr/>
            </a:pPr>
            <a:r>
              <a:rPr lang="fr-FR" sz="850" b="1">
                <a:solidFill>
                  <a:schemeClr val="tx2"/>
                </a:solidFill>
              </a:rPr>
              <a:t>agriculture, alimentation</a:t>
            </a:r>
            <a:endParaRPr/>
          </a:p>
        </p:txBody>
      </p:sp>
      <p:sp>
        <p:nvSpPr>
          <p:cNvPr id="27" name="ZoneTexte 26"/>
          <p:cNvSpPr txBox="1"/>
          <p:nvPr/>
        </p:nvSpPr>
        <p:spPr bwMode="auto">
          <a:xfrm>
            <a:off x="7568909" y="2224808"/>
            <a:ext cx="732893" cy="219291"/>
          </a:xfrm>
          <a:prstGeom prst="rect">
            <a:avLst/>
          </a:prstGeom>
          <a:solidFill>
            <a:schemeClr val="bg1"/>
          </a:solidFill>
        </p:spPr>
        <p:txBody>
          <a:bodyPr wrap="none" rtlCol="0">
            <a:spAutoFit/>
          </a:bodyPr>
          <a:lstStyle/>
          <a:p>
            <a:pPr>
              <a:defRPr/>
            </a:pPr>
            <a:r>
              <a:rPr lang="fr-FR" sz="850" b="1">
                <a:solidFill>
                  <a:schemeClr val="tx2"/>
                </a:solidFill>
              </a:rPr>
              <a:t>Bâtiments</a:t>
            </a:r>
            <a:endParaRPr/>
          </a:p>
        </p:txBody>
      </p:sp>
      <p:sp>
        <p:nvSpPr>
          <p:cNvPr id="28" name="ZoneTexte 27"/>
          <p:cNvSpPr txBox="1"/>
          <p:nvPr/>
        </p:nvSpPr>
        <p:spPr bwMode="auto">
          <a:xfrm>
            <a:off x="7598487" y="2791859"/>
            <a:ext cx="760144" cy="219291"/>
          </a:xfrm>
          <a:prstGeom prst="rect">
            <a:avLst/>
          </a:prstGeom>
          <a:solidFill>
            <a:schemeClr val="bg1"/>
          </a:solidFill>
        </p:spPr>
        <p:txBody>
          <a:bodyPr wrap="none" rtlCol="0">
            <a:spAutoFit/>
          </a:bodyPr>
          <a:lstStyle/>
          <a:p>
            <a:pPr>
              <a:defRPr/>
            </a:pPr>
            <a:r>
              <a:rPr lang="fr-FR" sz="850" b="1">
                <a:solidFill>
                  <a:schemeClr val="tx2"/>
                </a:solidFill>
              </a:rPr>
              <a:t>Transports</a:t>
            </a:r>
            <a:endParaRPr/>
          </a:p>
        </p:txBody>
      </p:sp>
      <p:sp>
        <p:nvSpPr>
          <p:cNvPr id="29" name="ZoneTexte 28"/>
          <p:cNvSpPr txBox="1"/>
          <p:nvPr/>
        </p:nvSpPr>
        <p:spPr bwMode="auto">
          <a:xfrm>
            <a:off x="7601370" y="3512167"/>
            <a:ext cx="667170" cy="219291"/>
          </a:xfrm>
          <a:prstGeom prst="rect">
            <a:avLst/>
          </a:prstGeom>
          <a:solidFill>
            <a:schemeClr val="bg1"/>
          </a:solidFill>
        </p:spPr>
        <p:txBody>
          <a:bodyPr wrap="none" rtlCol="0">
            <a:spAutoFit/>
          </a:bodyPr>
          <a:lstStyle/>
          <a:p>
            <a:pPr>
              <a:defRPr/>
            </a:pPr>
            <a:r>
              <a:rPr lang="fr-FR" sz="850" b="1">
                <a:solidFill>
                  <a:schemeClr val="tx2"/>
                </a:solidFill>
              </a:rPr>
              <a:t>Industrie</a:t>
            </a:r>
            <a:endParaRPr/>
          </a:p>
        </p:txBody>
      </p:sp>
      <p:sp>
        <p:nvSpPr>
          <p:cNvPr id="30" name="ZoneTexte 29"/>
          <p:cNvSpPr txBox="1"/>
          <p:nvPr/>
        </p:nvSpPr>
        <p:spPr bwMode="auto">
          <a:xfrm>
            <a:off x="7598488" y="4416551"/>
            <a:ext cx="537327" cy="219291"/>
          </a:xfrm>
          <a:prstGeom prst="rect">
            <a:avLst/>
          </a:prstGeom>
          <a:solidFill>
            <a:schemeClr val="bg1"/>
          </a:solidFill>
        </p:spPr>
        <p:txBody>
          <a:bodyPr wrap="none" rtlCol="0">
            <a:spAutoFit/>
          </a:bodyPr>
          <a:lstStyle/>
          <a:p>
            <a:pPr>
              <a:defRPr/>
            </a:pPr>
            <a:r>
              <a:rPr lang="fr-FR" sz="850" b="1">
                <a:solidFill>
                  <a:schemeClr val="tx2"/>
                </a:solidFill>
              </a:rPr>
              <a:t>Autres</a:t>
            </a:r>
            <a:endParaRPr/>
          </a:p>
        </p:txBody>
      </p:sp>
      <p:sp>
        <p:nvSpPr>
          <p:cNvPr id="31" name="ZoneTexte 30"/>
          <p:cNvSpPr txBox="1"/>
          <p:nvPr/>
        </p:nvSpPr>
        <p:spPr bwMode="auto">
          <a:xfrm>
            <a:off x="455602" y="1978268"/>
            <a:ext cx="1257075" cy="219291"/>
          </a:xfrm>
          <a:prstGeom prst="rect">
            <a:avLst/>
          </a:prstGeom>
          <a:solidFill>
            <a:schemeClr val="bg1"/>
          </a:solidFill>
        </p:spPr>
        <p:txBody>
          <a:bodyPr wrap="none" rtlCol="0">
            <a:spAutoFit/>
          </a:bodyPr>
          <a:lstStyle/>
          <a:p>
            <a:pPr>
              <a:defRPr/>
            </a:pPr>
            <a:r>
              <a:rPr lang="fr-FR" sz="850" b="1">
                <a:solidFill>
                  <a:schemeClr val="tx2"/>
                </a:solidFill>
              </a:rPr>
              <a:t>Options                        </a:t>
            </a:r>
            <a:endParaRPr/>
          </a:p>
        </p:txBody>
      </p:sp>
      <p:pic>
        <p:nvPicPr>
          <p:cNvPr id="33" name="Image 32"/>
          <p:cNvPicPr>
            <a:picLocks noChangeAspect="1"/>
          </p:cNvPicPr>
          <p:nvPr/>
        </p:nvPicPr>
        <p:blipFill>
          <a:blip r:embed="rId2"/>
          <a:srcRect l="68852" t="74083" r="1551" b="13134"/>
          <a:stretch/>
        </p:blipFill>
        <p:spPr bwMode="auto">
          <a:xfrm>
            <a:off x="268365" y="4560211"/>
            <a:ext cx="1284890" cy="807173"/>
          </a:xfrm>
          <a:prstGeom prst="rect">
            <a:avLst/>
          </a:prstGeom>
        </p:spPr>
      </p:pic>
      <p:sp>
        <p:nvSpPr>
          <p:cNvPr id="34" name="Rectangle 33"/>
          <p:cNvSpPr/>
          <p:nvPr/>
        </p:nvSpPr>
        <p:spPr bwMode="auto">
          <a:xfrm>
            <a:off x="5360858" y="4814885"/>
            <a:ext cx="1503778" cy="86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35" name="ZoneTexte 34"/>
          <p:cNvSpPr txBox="1"/>
          <p:nvPr/>
        </p:nvSpPr>
        <p:spPr bwMode="auto">
          <a:xfrm>
            <a:off x="2278139" y="4963796"/>
            <a:ext cx="6677149" cy="923330"/>
          </a:xfrm>
          <a:prstGeom prst="rect">
            <a:avLst/>
          </a:prstGeom>
          <a:solidFill>
            <a:schemeClr val="bg1"/>
          </a:solidFill>
        </p:spPr>
        <p:txBody>
          <a:bodyPr wrap="none" rtlCol="0">
            <a:spAutoFit/>
          </a:bodyPr>
          <a:lstStyle/>
          <a:p>
            <a:pPr marL="214313" indent="-214313">
              <a:buFont typeface="Arial"/>
              <a:buChar char="•"/>
              <a:defRPr/>
            </a:pPr>
            <a:r>
              <a:rPr lang="fr-FR" sz="1350"/>
              <a:t>Enclencher les transformations</a:t>
            </a:r>
            <a:endParaRPr/>
          </a:p>
          <a:p>
            <a:pPr marL="214313" indent="-214313">
              <a:buFont typeface="Arial"/>
              <a:buChar char="•"/>
              <a:defRPr/>
            </a:pPr>
            <a:r>
              <a:rPr lang="fr-FR" sz="1350"/>
              <a:t>Co-bénéfices (qualité de l’air, santé, qualité de vie) : stratégies de soutenabilité</a:t>
            </a:r>
            <a:endParaRPr/>
          </a:p>
          <a:p>
            <a:pPr marL="214313" indent="-214313">
              <a:buFont typeface="Arial"/>
              <a:buChar char="•"/>
              <a:defRPr/>
            </a:pPr>
            <a:r>
              <a:rPr lang="fr-FR" sz="1350"/>
              <a:t>Enjeux économiques à agir rapidement (coûts de l’inaction)</a:t>
            </a:r>
            <a:endParaRPr/>
          </a:p>
          <a:p>
            <a:pPr marL="214313" indent="-214313">
              <a:buFont typeface="Arial"/>
              <a:buChar char="•"/>
              <a:defRPr/>
            </a:pPr>
            <a:r>
              <a:rPr lang="fr-FR" sz="1350"/>
              <a:t>Besoins d’investissements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9512" y="908720"/>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fr-FR"/>
          </a:p>
        </p:txBody>
      </p:sp>
      <p:pic>
        <p:nvPicPr>
          <p:cNvPr id="2049" name="Image 9"/>
          <p:cNvPicPr>
            <a:picLocks noChangeAspect="1" noChangeArrowheads="1"/>
          </p:cNvPicPr>
          <p:nvPr/>
        </p:nvPicPr>
        <p:blipFill>
          <a:blip r:embed="rId2"/>
          <a:srcRect t="61910" b="1"/>
          <a:stretch/>
        </p:blipFill>
        <p:spPr bwMode="auto">
          <a:xfrm>
            <a:off x="6255916" y="5027526"/>
            <a:ext cx="5504272" cy="1746350"/>
          </a:xfrm>
          <a:prstGeom prst="rect">
            <a:avLst/>
          </a:prstGeom>
          <a:noFill/>
        </p:spPr>
      </p:pic>
      <p:pic>
        <p:nvPicPr>
          <p:cNvPr id="6" name="Image 9"/>
          <p:cNvPicPr>
            <a:picLocks noChangeAspect="1" noChangeArrowheads="1"/>
          </p:cNvPicPr>
          <p:nvPr/>
        </p:nvPicPr>
        <p:blipFill>
          <a:blip r:embed="rId2"/>
          <a:srcRect l="48391" t="4270" r="4858" b="43808"/>
          <a:stretch/>
        </p:blipFill>
        <p:spPr bwMode="auto">
          <a:xfrm>
            <a:off x="6394850" y="2502432"/>
            <a:ext cx="2547351" cy="2510744"/>
          </a:xfrm>
          <a:prstGeom prst="rect">
            <a:avLst/>
          </a:prstGeom>
          <a:noFill/>
        </p:spPr>
      </p:pic>
      <p:sp>
        <p:nvSpPr>
          <p:cNvPr id="7" name="ZoneTexte 6"/>
          <p:cNvSpPr txBox="1"/>
          <p:nvPr/>
        </p:nvSpPr>
        <p:spPr bwMode="auto">
          <a:xfrm>
            <a:off x="387723" y="3392596"/>
            <a:ext cx="3977140" cy="600164"/>
          </a:xfrm>
          <a:prstGeom prst="rect">
            <a:avLst/>
          </a:prstGeom>
          <a:noFill/>
        </p:spPr>
        <p:txBody>
          <a:bodyPr wrap="square" rtlCol="0">
            <a:spAutoFit/>
          </a:bodyPr>
          <a:lstStyle/>
          <a:p>
            <a:pPr>
              <a:defRPr/>
            </a:pPr>
            <a:r>
              <a:rPr lang="fr-FR" sz="1100"/>
              <a:t>Synthèse de 60 options de modification de la demande classée par leur potentiel médian d’atténuation des émissions </a:t>
            </a:r>
            <a:endParaRPr/>
          </a:p>
        </p:txBody>
      </p:sp>
      <p:sp>
        <p:nvSpPr>
          <p:cNvPr id="8" name="ZoneTexte 7"/>
          <p:cNvSpPr txBox="1"/>
          <p:nvPr/>
        </p:nvSpPr>
        <p:spPr bwMode="auto">
          <a:xfrm>
            <a:off x="149533" y="5968930"/>
            <a:ext cx="2396810" cy="492443"/>
          </a:xfrm>
          <a:prstGeom prst="rect">
            <a:avLst/>
          </a:prstGeom>
          <a:noFill/>
        </p:spPr>
        <p:txBody>
          <a:bodyPr wrap="none" rtlCol="0">
            <a:spAutoFit/>
          </a:bodyPr>
          <a:lstStyle/>
          <a:p>
            <a:pPr>
              <a:defRPr/>
            </a:pPr>
            <a:r>
              <a:rPr lang="fr-FR" sz="1400">
                <a:solidFill>
                  <a:schemeClr val="bg1">
                    <a:lumMod val="50000"/>
                  </a:schemeClr>
                </a:solidFill>
              </a:rPr>
              <a:t>GIEC WG3 2022 Figure 5.8 </a:t>
            </a:r>
            <a:br>
              <a:rPr lang="fr-FR" sz="1400">
                <a:solidFill>
                  <a:schemeClr val="bg1">
                    <a:lumMod val="50000"/>
                  </a:schemeClr>
                </a:solidFill>
              </a:rPr>
            </a:br>
            <a:r>
              <a:rPr lang="fr-FR" sz="1200">
                <a:solidFill>
                  <a:schemeClr val="bg1">
                    <a:lumMod val="50000"/>
                  </a:schemeClr>
                </a:solidFill>
              </a:rPr>
              <a:t>(traduction non officielle)</a:t>
            </a:r>
            <a:endParaRPr lang="fr-FR" sz="1400">
              <a:solidFill>
                <a:schemeClr val="bg1">
                  <a:lumMod val="50000"/>
                </a:schemeClr>
              </a:solidFill>
            </a:endParaRPr>
          </a:p>
        </p:txBody>
      </p:sp>
      <p:sp>
        <p:nvSpPr>
          <p:cNvPr id="12" name="ZoneTexte 11"/>
          <p:cNvSpPr txBox="1"/>
          <p:nvPr/>
        </p:nvSpPr>
        <p:spPr bwMode="auto">
          <a:xfrm>
            <a:off x="-2338713" y="7029400"/>
            <a:ext cx="11482713" cy="4801314"/>
          </a:xfrm>
          <a:prstGeom prst="rect">
            <a:avLst/>
          </a:prstGeom>
          <a:noFill/>
        </p:spPr>
        <p:txBody>
          <a:bodyPr wrap="square" rtlCol="0">
            <a:spAutoFit/>
          </a:bodyPr>
          <a:lstStyle/>
          <a:p>
            <a:pPr>
              <a:defRPr/>
            </a:pPr>
            <a:r>
              <a:rPr lang="fr-FR"/>
              <a:t>Les </a:t>
            </a:r>
            <a:r>
              <a:rPr lang="fr-FR" b="1"/>
              <a:t>stratégies d'atténuation du côté de la demande peuvent être classées comme Options Éviter-Shift-Améliorer (ASI), </a:t>
            </a:r>
            <a:r>
              <a:rPr lang="fr-FR"/>
              <a:t>qui reflètent les opportunités de développement socioculturel, infrastructurel et</a:t>
            </a:r>
            <a:endParaRPr/>
          </a:p>
          <a:p>
            <a:pPr>
              <a:defRPr/>
            </a:pPr>
            <a:r>
              <a:rPr lang="fr-FR"/>
              <a:t> changement technologique. </a:t>
            </a:r>
            <a:br>
              <a:rPr lang="fr-FR"/>
            </a:br>
            <a:r>
              <a:rPr lang="fr-FR"/>
              <a:t>Le plus </a:t>
            </a:r>
            <a:r>
              <a:rPr lang="fr-FR" b="1"/>
              <a:t>grand potentiel d'évitement provient de la réduction de l'aviation long-courrier </a:t>
            </a:r>
            <a:r>
              <a:rPr lang="fr-FR"/>
              <a:t>et fournir des </a:t>
            </a:r>
            <a:r>
              <a:rPr lang="fr-FR" b="1"/>
              <a:t>infrastructures urbaines à faible émission de carbone à courte distance</a:t>
            </a:r>
            <a:r>
              <a:rPr lang="fr-FR"/>
              <a:t>. Le plus grand potentiel de </a:t>
            </a:r>
            <a:r>
              <a:rPr lang="fr-FR" b="1"/>
              <a:t>Shift proviendrait du passage à des régimes à base de plantes</a:t>
            </a:r>
            <a:r>
              <a:rPr lang="fr-FR"/>
              <a:t>. Le plus grand potentiel </a:t>
            </a:r>
            <a:r>
              <a:rPr lang="fr-FR" b="1"/>
              <a:t>d'amélioration vient du secteur du bâtiment</a:t>
            </a:r>
            <a:r>
              <a:rPr lang="fr-FR"/>
              <a:t>, et en particulier l'utilisation accrue de technologies d'utilisation finale économes en énergie et de logements passifs. </a:t>
            </a:r>
            <a:endParaRPr/>
          </a:p>
          <a:p>
            <a:pPr>
              <a:defRPr/>
            </a:pPr>
            <a:endParaRPr lang="fr-FR"/>
          </a:p>
          <a:p>
            <a:pPr>
              <a:defRPr/>
            </a:pPr>
            <a:r>
              <a:rPr lang="fr-FR"/>
              <a:t>Les changements socioculturels et de mode de vie peuvent accélérer l'atténuation du changement climatique. Parmi 60 actions identifiées susceptibles de modifier la consommation individuelle,</a:t>
            </a:r>
            <a:endParaRPr/>
          </a:p>
          <a:p>
            <a:pPr>
              <a:defRPr/>
            </a:pPr>
            <a:r>
              <a:rPr lang="fr-FR"/>
              <a:t> </a:t>
            </a:r>
            <a:r>
              <a:rPr lang="fr-FR" b="1"/>
              <a:t>les  choix de mobilité ont le plus grand potentiel de réduction </a:t>
            </a:r>
            <a:r>
              <a:rPr lang="fr-FR"/>
              <a:t>de l'empreinte carbone. Privilégier la mobilité sans voiture en </a:t>
            </a:r>
            <a:r>
              <a:rPr lang="fr-FR" b="1"/>
              <a:t>la marche et le vélo et l'adoption de la mobilité électrique </a:t>
            </a:r>
            <a:r>
              <a:rPr lang="fr-FR"/>
              <a:t>pourraient permettre d'économiser 2 tCO2eq cap-1 an-1. Autres options avec le potentiel d'atténuation élevé comprend la </a:t>
            </a:r>
            <a:r>
              <a:rPr lang="fr-FR" b="1"/>
              <a:t>réduction des déplacements en avion</a:t>
            </a:r>
            <a:r>
              <a:rPr lang="fr-FR"/>
              <a:t>, les ajustements du point de consigne de refroidissement, la réduction des appareils, l'utilisation, le passage au transport en commun et l'évolution de la consommation vers des régimes à base de plantes. </a:t>
            </a:r>
            <a:endParaRPr/>
          </a:p>
        </p:txBody>
      </p:sp>
      <p:sp>
        <p:nvSpPr>
          <p:cNvPr id="14" name="ZoneTexte 13"/>
          <p:cNvSpPr txBox="1"/>
          <p:nvPr/>
        </p:nvSpPr>
        <p:spPr bwMode="auto">
          <a:xfrm>
            <a:off x="-1404663" y="6818712"/>
            <a:ext cx="11091332" cy="2308324"/>
          </a:xfrm>
          <a:prstGeom prst="rect">
            <a:avLst/>
          </a:prstGeom>
          <a:noFill/>
        </p:spPr>
        <p:txBody>
          <a:bodyPr wrap="square">
            <a:spAutoFit/>
          </a:bodyPr>
          <a:lstStyle/>
          <a:p>
            <a:pPr>
              <a:defRPr/>
            </a:pPr>
            <a:r>
              <a:rPr lang="fr-FR" sz="1600"/>
              <a:t>L'atténuation du côté de la demande et de nouvelles façons de fournir des services peuvent aider à éviter, modifier et améliorer le cout C de la demande en bout de chaine. Les changements rapides et profonds de la demande permettent à chaque secteur de réduire plus facilement les émissions de GES à court et moyen terme (confiance élevée). </a:t>
            </a:r>
            <a:endParaRPr/>
          </a:p>
          <a:p>
            <a:pPr>
              <a:defRPr/>
            </a:pPr>
            <a:endParaRPr lang="fr-FR" sz="1600"/>
          </a:p>
          <a:p>
            <a:pPr>
              <a:defRPr/>
            </a:pPr>
            <a:r>
              <a:rPr lang="fr-FR" sz="1600"/>
              <a:t>Le potentiel indicatif des stratégies axées sur la demande dans tous les secteurs pour réduire les émissions est de 40 à 70 % d'ici 2050 (confiance élevée). Potentiels techniques d'atténuation jusqu'à 5,7 GtCO2eq pour l'utilisation des bâtiments et la construction, 8 GtCO2eq pour la demande alimentaire,18 6,5 GtCO2eq pour le transport terrestre et 5,2 GtCO2eq pour l'industrie. </a:t>
            </a:r>
            <a:endParaRPr/>
          </a:p>
        </p:txBody>
      </p:sp>
      <p:sp>
        <p:nvSpPr>
          <p:cNvPr id="2" name="Rectangle 1"/>
          <p:cNvSpPr/>
          <p:nvPr/>
        </p:nvSpPr>
        <p:spPr bwMode="auto">
          <a:xfrm>
            <a:off x="149533" y="22870"/>
            <a:ext cx="4215330" cy="738664"/>
          </a:xfrm>
          <a:prstGeom prst="rect">
            <a:avLst/>
          </a:prstGeom>
        </p:spPr>
        <p:txBody>
          <a:bodyPr wrap="square">
            <a:spAutoFit/>
          </a:bodyPr>
          <a:lstStyle/>
          <a:p>
            <a:pPr>
              <a:defRPr/>
            </a:pPr>
            <a:r>
              <a:rPr lang="fr-FR" sz="2100" b="1">
                <a:solidFill>
                  <a:schemeClr val="accent1"/>
                </a:solidFill>
                <a:latin typeface="Calibri"/>
                <a:ea typeface="Calibri"/>
                <a:cs typeface="Times New Roman"/>
              </a:rPr>
              <a:t>Y compris les stratégies favorisant des styles de vie sobres en carbone</a:t>
            </a:r>
            <a:endParaRPr/>
          </a:p>
        </p:txBody>
      </p:sp>
      <p:sp>
        <p:nvSpPr>
          <p:cNvPr id="3" name="Rectangle 2"/>
          <p:cNvSpPr/>
          <p:nvPr/>
        </p:nvSpPr>
        <p:spPr bwMode="auto">
          <a:xfrm>
            <a:off x="276277" y="1245263"/>
            <a:ext cx="3977140" cy="830997"/>
          </a:xfrm>
          <a:prstGeom prst="rect">
            <a:avLst/>
          </a:prstGeom>
          <a:ln>
            <a:solidFill>
              <a:schemeClr val="bg1">
                <a:lumMod val="65000"/>
              </a:schemeClr>
            </a:solidFill>
          </a:ln>
        </p:spPr>
        <p:txBody>
          <a:bodyPr wrap="square">
            <a:spAutoFit/>
          </a:bodyPr>
          <a:lstStyle/>
          <a:p>
            <a:pPr>
              <a:defRPr/>
            </a:pPr>
            <a:r>
              <a:rPr lang="fr-FR" sz="1200">
                <a:latin typeface="Calibri"/>
                <a:cs typeface="Calibri"/>
              </a:rPr>
              <a:t>Sobriété : ensemble de mesures et de pratiques quotidiennes qui permettent d’éviter une demande en énergie, matériaux, usage des terres et eau tout en assurant le bien-être de tous dans le respect des limites planétaires.</a:t>
            </a:r>
            <a:endParaRPr/>
          </a:p>
        </p:txBody>
      </p:sp>
      <p:sp>
        <p:nvSpPr>
          <p:cNvPr id="13" name="ZoneTexte 12"/>
          <p:cNvSpPr txBox="1"/>
          <p:nvPr/>
        </p:nvSpPr>
        <p:spPr bwMode="auto">
          <a:xfrm>
            <a:off x="9648855" y="1830474"/>
            <a:ext cx="2171700" cy="3124573"/>
          </a:xfrm>
          <a:prstGeom prst="rect">
            <a:avLst/>
          </a:prstGeom>
          <a:solidFill>
            <a:schemeClr val="bg1"/>
          </a:solidFill>
        </p:spPr>
        <p:txBody>
          <a:bodyPr wrap="square" lIns="0" rIns="0" rtlCol="0">
            <a:spAutoFit/>
          </a:bodyPr>
          <a:lstStyle/>
          <a:p>
            <a:pPr algn="r">
              <a:lnSpc>
                <a:spcPct val="150000"/>
              </a:lnSpc>
              <a:defRPr/>
            </a:pPr>
            <a:r>
              <a:rPr lang="fr-FR" sz="600"/>
              <a:t>Changer pour véhicule électrique</a:t>
            </a:r>
            <a:endParaRPr/>
          </a:p>
          <a:p>
            <a:pPr algn="r">
              <a:lnSpc>
                <a:spcPct val="150000"/>
              </a:lnSpc>
              <a:defRPr/>
            </a:pPr>
            <a:r>
              <a:rPr lang="fr-FR" sz="600"/>
              <a:t>Electricité issue de renouvelables</a:t>
            </a:r>
            <a:endParaRPr/>
          </a:p>
          <a:p>
            <a:pPr algn="r">
              <a:lnSpc>
                <a:spcPct val="150000"/>
              </a:lnSpc>
              <a:defRPr/>
            </a:pPr>
            <a:r>
              <a:rPr lang="fr-FR" sz="600"/>
              <a:t>Rénovation</a:t>
            </a:r>
            <a:endParaRPr/>
          </a:p>
          <a:p>
            <a:pPr algn="r">
              <a:lnSpc>
                <a:spcPct val="150000"/>
              </a:lnSpc>
              <a:defRPr/>
            </a:pPr>
            <a:r>
              <a:rPr lang="fr-FR" sz="600"/>
              <a:t>Pompe à chaleur</a:t>
            </a:r>
            <a:endParaRPr/>
          </a:p>
          <a:p>
            <a:pPr algn="r">
              <a:lnSpc>
                <a:spcPct val="150000"/>
              </a:lnSpc>
              <a:defRPr/>
            </a:pPr>
            <a:r>
              <a:rPr lang="fr-FR" sz="600"/>
              <a:t>Amélioration d’équipement de cuisson </a:t>
            </a:r>
            <a:endParaRPr/>
          </a:p>
          <a:p>
            <a:pPr algn="r">
              <a:lnSpc>
                <a:spcPct val="150000"/>
              </a:lnSpc>
              <a:defRPr/>
            </a:pPr>
            <a:r>
              <a:rPr lang="fr-FR" sz="600"/>
              <a:t>Chauffage à base d’énergie renouvelable</a:t>
            </a:r>
            <a:endParaRPr/>
          </a:p>
          <a:p>
            <a:pPr algn="r">
              <a:lnSpc>
                <a:spcPct val="150000"/>
              </a:lnSpc>
              <a:defRPr/>
            </a:pPr>
            <a:r>
              <a:rPr lang="fr-FR" sz="600"/>
              <a:t>Maison Passive</a:t>
            </a:r>
            <a:endParaRPr/>
          </a:p>
          <a:p>
            <a:pPr algn="r">
              <a:lnSpc>
                <a:spcPct val="150000"/>
              </a:lnSpc>
              <a:defRPr/>
            </a:pPr>
            <a:r>
              <a:rPr lang="fr-FR" sz="600"/>
              <a:t>Produire de l’électricité renouvelable</a:t>
            </a:r>
            <a:endParaRPr/>
          </a:p>
          <a:p>
            <a:pPr algn="r">
              <a:lnSpc>
                <a:spcPct val="150000"/>
              </a:lnSpc>
              <a:defRPr/>
            </a:pPr>
            <a:r>
              <a:rPr lang="fr-FR" sz="600"/>
              <a:t>Changer pour véhicule hybride</a:t>
            </a:r>
            <a:endParaRPr/>
          </a:p>
          <a:p>
            <a:pPr algn="r">
              <a:lnSpc>
                <a:spcPct val="150000"/>
              </a:lnSpc>
              <a:defRPr/>
            </a:pPr>
            <a:r>
              <a:rPr lang="fr-FR" sz="600"/>
              <a:t>Produire sa propre nourriture</a:t>
            </a:r>
            <a:endParaRPr/>
          </a:p>
          <a:p>
            <a:pPr algn="r">
              <a:lnSpc>
                <a:spcPct val="150000"/>
              </a:lnSpc>
              <a:defRPr/>
            </a:pPr>
            <a:r>
              <a:rPr lang="fr-FR" sz="600"/>
              <a:t>Changer pour véhicule plus petit</a:t>
            </a:r>
            <a:endParaRPr/>
          </a:p>
          <a:p>
            <a:pPr algn="r">
              <a:lnSpc>
                <a:spcPct val="150000"/>
              </a:lnSpc>
              <a:defRPr/>
            </a:pPr>
            <a:r>
              <a:rPr lang="fr-FR" sz="600"/>
              <a:t>Meilleure isolation thermique</a:t>
            </a:r>
            <a:endParaRPr/>
          </a:p>
          <a:p>
            <a:pPr algn="r">
              <a:lnSpc>
                <a:spcPct val="150000"/>
              </a:lnSpc>
              <a:defRPr/>
            </a:pPr>
            <a:r>
              <a:rPr lang="fr-FR" sz="600"/>
              <a:t>Compteurs intelligents</a:t>
            </a:r>
            <a:endParaRPr/>
          </a:p>
          <a:p>
            <a:pPr algn="r">
              <a:lnSpc>
                <a:spcPct val="150000"/>
              </a:lnSpc>
              <a:defRPr/>
            </a:pPr>
            <a:r>
              <a:rPr lang="fr-FR" sz="600"/>
              <a:t>Appareils plus efficaces</a:t>
            </a:r>
            <a:endParaRPr/>
          </a:p>
          <a:p>
            <a:pPr algn="r">
              <a:lnSpc>
                <a:spcPct val="150000"/>
              </a:lnSpc>
              <a:defRPr/>
            </a:pPr>
            <a:r>
              <a:rPr lang="fr-FR" sz="600"/>
              <a:t>Efficacité énergétique et matérielle</a:t>
            </a:r>
            <a:endParaRPr/>
          </a:p>
          <a:p>
            <a:pPr algn="r">
              <a:lnSpc>
                <a:spcPct val="150000"/>
              </a:lnSpc>
              <a:defRPr/>
            </a:pPr>
            <a:r>
              <a:rPr lang="fr-FR" sz="600"/>
              <a:t>Meilleure usage des appareils</a:t>
            </a:r>
            <a:endParaRPr/>
          </a:p>
          <a:p>
            <a:pPr algn="r">
              <a:lnSpc>
                <a:spcPct val="150000"/>
              </a:lnSpc>
              <a:defRPr/>
            </a:pPr>
            <a:r>
              <a:rPr lang="fr-FR" sz="600"/>
              <a:t>Gestion des déchets de nourritures</a:t>
            </a:r>
            <a:endParaRPr/>
          </a:p>
          <a:p>
            <a:pPr algn="r">
              <a:lnSpc>
                <a:spcPct val="150000"/>
              </a:lnSpc>
              <a:defRPr/>
            </a:pPr>
            <a:r>
              <a:rPr lang="fr-FR" sz="600"/>
              <a:t>Construction bas carbone</a:t>
            </a:r>
            <a:endParaRPr/>
          </a:p>
          <a:p>
            <a:pPr algn="r">
              <a:lnSpc>
                <a:spcPct val="150000"/>
              </a:lnSpc>
              <a:defRPr/>
            </a:pPr>
            <a:r>
              <a:rPr lang="fr-FR" sz="600"/>
              <a:t>Matériaux recyclés</a:t>
            </a:r>
            <a:endParaRPr/>
          </a:p>
          <a:p>
            <a:pPr algn="r">
              <a:lnSpc>
                <a:spcPct val="150000"/>
              </a:lnSpc>
              <a:defRPr/>
            </a:pPr>
            <a:r>
              <a:rPr lang="fr-FR" sz="600"/>
              <a:t>Toitures végétalisées</a:t>
            </a:r>
            <a:endParaRPr/>
          </a:p>
          <a:p>
            <a:pPr algn="r">
              <a:lnSpc>
                <a:spcPct val="150000"/>
              </a:lnSpc>
              <a:defRPr/>
            </a:pPr>
            <a:r>
              <a:rPr lang="fr-FR" sz="600"/>
              <a:t>Recyclage</a:t>
            </a:r>
            <a:endParaRPr/>
          </a:p>
          <a:p>
            <a:pPr algn="r">
              <a:lnSpc>
                <a:spcPct val="150000"/>
              </a:lnSpc>
              <a:defRPr/>
            </a:pPr>
            <a:r>
              <a:rPr lang="fr-FR" sz="600"/>
              <a:t>Changer pour véhicule hydrogène</a:t>
            </a:r>
            <a:endParaRPr/>
          </a:p>
        </p:txBody>
      </p:sp>
      <p:sp>
        <p:nvSpPr>
          <p:cNvPr id="15" name="ZoneTexte 14"/>
          <p:cNvSpPr txBox="1"/>
          <p:nvPr/>
        </p:nvSpPr>
        <p:spPr bwMode="auto">
          <a:xfrm>
            <a:off x="9566021" y="4115034"/>
            <a:ext cx="2899417" cy="2155077"/>
          </a:xfrm>
          <a:prstGeom prst="rect">
            <a:avLst/>
          </a:prstGeom>
          <a:solidFill>
            <a:schemeClr val="bg1"/>
          </a:solidFill>
        </p:spPr>
        <p:txBody>
          <a:bodyPr wrap="square" lIns="0" rIns="0" rtlCol="0">
            <a:spAutoFit/>
          </a:bodyPr>
          <a:lstStyle/>
          <a:p>
            <a:pPr algn="r">
              <a:lnSpc>
                <a:spcPct val="150000"/>
              </a:lnSpc>
              <a:defRPr/>
            </a:pPr>
            <a:r>
              <a:rPr lang="fr-FR" sz="600"/>
              <a:t>Changer pour transport public</a:t>
            </a:r>
            <a:endParaRPr/>
          </a:p>
          <a:p>
            <a:pPr algn="r">
              <a:lnSpc>
                <a:spcPct val="150000"/>
              </a:lnSpc>
              <a:defRPr/>
            </a:pPr>
            <a:r>
              <a:rPr lang="fr-FR" sz="600"/>
              <a:t>Régime végan</a:t>
            </a:r>
            <a:endParaRPr/>
          </a:p>
          <a:p>
            <a:pPr algn="r">
              <a:lnSpc>
                <a:spcPct val="150000"/>
              </a:lnSpc>
              <a:defRPr/>
            </a:pPr>
            <a:r>
              <a:rPr lang="fr-FR" sz="600"/>
              <a:t>Régime soutenable</a:t>
            </a:r>
            <a:endParaRPr/>
          </a:p>
          <a:p>
            <a:pPr algn="r">
              <a:lnSpc>
                <a:spcPct val="150000"/>
              </a:lnSpc>
              <a:defRPr/>
            </a:pPr>
            <a:r>
              <a:rPr lang="fr-FR" sz="600"/>
              <a:t>Changer pour viandes moins génératrice de C</a:t>
            </a:r>
            <a:endParaRPr/>
          </a:p>
          <a:p>
            <a:pPr algn="r">
              <a:lnSpc>
                <a:spcPct val="150000"/>
              </a:lnSpc>
              <a:defRPr/>
            </a:pPr>
            <a:r>
              <a:rPr lang="fr-FR" sz="600"/>
              <a:t>Alimentation bio</a:t>
            </a:r>
            <a:endParaRPr/>
          </a:p>
          <a:p>
            <a:pPr algn="r">
              <a:lnSpc>
                <a:spcPct val="150000"/>
              </a:lnSpc>
              <a:defRPr/>
            </a:pPr>
            <a:r>
              <a:rPr lang="fr-FR" sz="600"/>
              <a:t>Changer pour transport actif</a:t>
            </a:r>
            <a:endParaRPr/>
          </a:p>
          <a:p>
            <a:pPr algn="r">
              <a:lnSpc>
                <a:spcPct val="150000"/>
              </a:lnSpc>
              <a:defRPr/>
            </a:pPr>
            <a:r>
              <a:rPr lang="fr-FR" sz="600"/>
              <a:t>Régime méditerranéen </a:t>
            </a:r>
            <a:endParaRPr/>
          </a:p>
          <a:p>
            <a:pPr algn="r">
              <a:lnSpc>
                <a:spcPct val="150000"/>
              </a:lnSpc>
              <a:defRPr/>
            </a:pPr>
            <a:r>
              <a:rPr lang="fr-FR" sz="600"/>
              <a:t>Alimentation locale</a:t>
            </a:r>
            <a:endParaRPr/>
          </a:p>
          <a:p>
            <a:pPr algn="r">
              <a:lnSpc>
                <a:spcPct val="150000"/>
              </a:lnSpc>
              <a:defRPr/>
            </a:pPr>
            <a:r>
              <a:rPr lang="fr-FR" sz="600"/>
              <a:t>Covoiturage</a:t>
            </a:r>
            <a:endParaRPr/>
          </a:p>
          <a:p>
            <a:pPr algn="r">
              <a:lnSpc>
                <a:spcPct val="150000"/>
              </a:lnSpc>
              <a:defRPr/>
            </a:pPr>
            <a:r>
              <a:rPr lang="fr-FR" sz="600"/>
              <a:t>Economie circulaire</a:t>
            </a:r>
            <a:endParaRPr/>
          </a:p>
          <a:p>
            <a:pPr algn="r">
              <a:lnSpc>
                <a:spcPct val="150000"/>
              </a:lnSpc>
              <a:defRPr/>
            </a:pPr>
            <a:r>
              <a:rPr lang="fr-FR" sz="600"/>
              <a:t>Manger dans restaurants écoresponsables</a:t>
            </a:r>
            <a:endParaRPr/>
          </a:p>
          <a:p>
            <a:pPr algn="r">
              <a:lnSpc>
                <a:spcPct val="150000"/>
              </a:lnSpc>
              <a:defRPr/>
            </a:pPr>
            <a:r>
              <a:rPr lang="fr-FR" sz="600"/>
              <a:t>Régimes suivants les lignes directrices de nutrition</a:t>
            </a:r>
            <a:endParaRPr/>
          </a:p>
          <a:p>
            <a:pPr algn="r">
              <a:lnSpc>
                <a:spcPct val="150000"/>
              </a:lnSpc>
              <a:defRPr/>
            </a:pPr>
            <a:r>
              <a:rPr lang="fr-FR" sz="600"/>
              <a:t>Alimentation saisonnière/fraiche</a:t>
            </a:r>
            <a:endParaRPr/>
          </a:p>
          <a:p>
            <a:pPr algn="r">
              <a:lnSpc>
                <a:spcPct val="150000"/>
              </a:lnSpc>
              <a:defRPr/>
            </a:pPr>
            <a:r>
              <a:rPr lang="fr-FR" sz="600"/>
              <a:t>Changement partiel vers régimes produits laitiers/végétaux/poissons</a:t>
            </a:r>
            <a:endParaRPr/>
          </a:p>
          <a:p>
            <a:pPr algn="r">
              <a:lnSpc>
                <a:spcPct val="150000"/>
              </a:lnSpc>
              <a:defRPr/>
            </a:pPr>
            <a:r>
              <a:rPr lang="fr-FR" sz="600"/>
              <a:t>Marche au lieu de bus</a:t>
            </a:r>
            <a:endParaRPr/>
          </a:p>
        </p:txBody>
      </p:sp>
      <p:pic>
        <p:nvPicPr>
          <p:cNvPr id="17" name="Image 9"/>
          <p:cNvPicPr>
            <a:picLocks noChangeAspect="1" noChangeArrowheads="1"/>
          </p:cNvPicPr>
          <p:nvPr/>
        </p:nvPicPr>
        <p:blipFill>
          <a:blip r:embed="rId2"/>
          <a:srcRect l="-19880" t="4508" r="51738" b="44074"/>
          <a:stretch/>
        </p:blipFill>
        <p:spPr bwMode="auto">
          <a:xfrm>
            <a:off x="5198863" y="37860"/>
            <a:ext cx="3693617" cy="2473357"/>
          </a:xfrm>
          <a:prstGeom prst="rect">
            <a:avLst/>
          </a:prstGeom>
          <a:noFill/>
        </p:spPr>
      </p:pic>
      <p:sp>
        <p:nvSpPr>
          <p:cNvPr id="18" name="ZoneTexte 17"/>
          <p:cNvSpPr txBox="1"/>
          <p:nvPr/>
        </p:nvSpPr>
        <p:spPr bwMode="auto">
          <a:xfrm>
            <a:off x="7166974" y="6690114"/>
            <a:ext cx="1762020" cy="161583"/>
          </a:xfrm>
          <a:prstGeom prst="rect">
            <a:avLst/>
          </a:prstGeom>
          <a:solidFill>
            <a:schemeClr val="bg1"/>
          </a:solidFill>
        </p:spPr>
        <p:txBody>
          <a:bodyPr wrap="none" tIns="0" bIns="0" rtlCol="0">
            <a:spAutoFit/>
          </a:bodyPr>
          <a:lstStyle/>
          <a:p>
            <a:pPr>
              <a:defRPr/>
            </a:pPr>
            <a:r>
              <a:rPr lang="fr-FR" sz="1050" b="1"/>
              <a:t>-4 -3  -2 -1  0  1  2   3  4   5</a:t>
            </a:r>
            <a:endParaRPr/>
          </a:p>
        </p:txBody>
      </p:sp>
      <p:sp>
        <p:nvSpPr>
          <p:cNvPr id="19" name="ZoneTexte 18"/>
          <p:cNvSpPr txBox="1"/>
          <p:nvPr/>
        </p:nvSpPr>
        <p:spPr bwMode="auto">
          <a:xfrm>
            <a:off x="10293299" y="363926"/>
            <a:ext cx="2120398" cy="3393878"/>
          </a:xfrm>
          <a:prstGeom prst="rect">
            <a:avLst/>
          </a:prstGeom>
          <a:solidFill>
            <a:schemeClr val="bg1"/>
          </a:solidFill>
        </p:spPr>
        <p:txBody>
          <a:bodyPr wrap="square" lIns="0" rIns="0" rtlCol="0">
            <a:spAutoFit/>
          </a:bodyPr>
          <a:lstStyle/>
          <a:p>
            <a:pPr algn="r">
              <a:lnSpc>
                <a:spcPct val="150000"/>
              </a:lnSpc>
              <a:spcAft>
                <a:spcPts val="120"/>
              </a:spcAft>
              <a:defRPr/>
            </a:pPr>
            <a:r>
              <a:rPr lang="fr-FR" sz="600"/>
              <a:t>Vivre sans voiture</a:t>
            </a:r>
            <a:endParaRPr/>
          </a:p>
          <a:p>
            <a:pPr algn="r">
              <a:lnSpc>
                <a:spcPct val="150000"/>
              </a:lnSpc>
              <a:spcAft>
                <a:spcPts val="120"/>
              </a:spcAft>
              <a:defRPr/>
            </a:pPr>
            <a:r>
              <a:rPr lang="fr-FR" sz="600"/>
              <a:t>Un vol long courrier en moins</a:t>
            </a:r>
            <a:endParaRPr/>
          </a:p>
          <a:p>
            <a:pPr algn="r">
              <a:lnSpc>
                <a:spcPct val="150000"/>
              </a:lnSpc>
              <a:spcAft>
                <a:spcPts val="120"/>
              </a:spcAft>
              <a:defRPr/>
            </a:pPr>
            <a:r>
              <a:rPr lang="fr-FR" sz="600"/>
              <a:t>Un vol moyen courrier en moins</a:t>
            </a:r>
            <a:endParaRPr/>
          </a:p>
          <a:p>
            <a:pPr algn="r">
              <a:lnSpc>
                <a:spcPct val="150000"/>
              </a:lnSpc>
              <a:spcAft>
                <a:spcPts val="120"/>
              </a:spcAft>
              <a:defRPr/>
            </a:pPr>
            <a:r>
              <a:rPr lang="fr-FR" sz="600"/>
              <a:t>Moins de déplacement en voiture</a:t>
            </a:r>
            <a:endParaRPr/>
          </a:p>
          <a:p>
            <a:pPr algn="r">
              <a:lnSpc>
                <a:spcPct val="150000"/>
              </a:lnSpc>
              <a:spcAft>
                <a:spcPts val="120"/>
              </a:spcAft>
              <a:defRPr/>
            </a:pPr>
            <a:r>
              <a:rPr lang="fr-FR" sz="600"/>
              <a:t>Moins de transports aéroportées</a:t>
            </a:r>
            <a:endParaRPr/>
          </a:p>
          <a:p>
            <a:pPr algn="r">
              <a:lnSpc>
                <a:spcPct val="150000"/>
              </a:lnSpc>
              <a:spcAft>
                <a:spcPts val="120"/>
              </a:spcAft>
              <a:defRPr/>
            </a:pPr>
            <a:r>
              <a:rPr lang="fr-FR" sz="600"/>
              <a:t>Pas d’animaux de compagnie</a:t>
            </a:r>
            <a:endParaRPr/>
          </a:p>
          <a:p>
            <a:pPr algn="r">
              <a:lnSpc>
                <a:spcPct val="150000"/>
              </a:lnSpc>
              <a:spcAft>
                <a:spcPts val="120"/>
              </a:spcAft>
              <a:defRPr/>
            </a:pPr>
            <a:r>
              <a:rPr lang="fr-FR" sz="600"/>
              <a:t>Télétravail</a:t>
            </a:r>
            <a:endParaRPr/>
          </a:p>
          <a:p>
            <a:pPr algn="r">
              <a:lnSpc>
                <a:spcPct val="150000"/>
              </a:lnSpc>
              <a:spcAft>
                <a:spcPts val="120"/>
              </a:spcAft>
              <a:defRPr/>
            </a:pPr>
            <a:r>
              <a:rPr lang="fr-FR" sz="600"/>
              <a:t>Espace de vie/travail réduits</a:t>
            </a:r>
            <a:endParaRPr/>
          </a:p>
          <a:p>
            <a:pPr algn="r">
              <a:lnSpc>
                <a:spcPct val="150000"/>
              </a:lnSpc>
              <a:spcAft>
                <a:spcPts val="120"/>
              </a:spcAft>
              <a:defRPr/>
            </a:pPr>
            <a:r>
              <a:rPr lang="fr-FR" sz="600"/>
              <a:t>Réduire le gachis de nourriture</a:t>
            </a:r>
            <a:endParaRPr/>
          </a:p>
          <a:p>
            <a:pPr algn="r">
              <a:lnSpc>
                <a:spcPct val="150000"/>
              </a:lnSpc>
              <a:spcAft>
                <a:spcPts val="120"/>
              </a:spcAft>
              <a:defRPr/>
            </a:pPr>
            <a:r>
              <a:rPr lang="fr-FR" sz="600"/>
              <a:t>Conduite moins consommatrice</a:t>
            </a:r>
            <a:endParaRPr/>
          </a:p>
          <a:p>
            <a:pPr algn="r">
              <a:lnSpc>
                <a:spcPct val="150000"/>
              </a:lnSpc>
              <a:spcAft>
                <a:spcPts val="120"/>
              </a:spcAft>
              <a:defRPr/>
            </a:pPr>
            <a:r>
              <a:rPr lang="fr-FR" sz="600"/>
              <a:t>Moins d’emballages</a:t>
            </a:r>
            <a:endParaRPr/>
          </a:p>
          <a:p>
            <a:pPr algn="r">
              <a:lnSpc>
                <a:spcPct val="150000"/>
              </a:lnSpc>
              <a:spcAft>
                <a:spcPts val="120"/>
              </a:spcAft>
              <a:defRPr/>
            </a:pPr>
            <a:r>
              <a:rPr lang="fr-FR" sz="600"/>
              <a:t>Economies d’eau chaude</a:t>
            </a:r>
            <a:endParaRPr/>
          </a:p>
          <a:p>
            <a:pPr algn="r">
              <a:lnSpc>
                <a:spcPct val="150000"/>
              </a:lnSpc>
              <a:spcAft>
                <a:spcPts val="120"/>
              </a:spcAft>
              <a:defRPr/>
            </a:pPr>
            <a:r>
              <a:rPr lang="fr-FR" sz="600"/>
              <a:t>Moins de produits issus d’animaux</a:t>
            </a:r>
            <a:endParaRPr/>
          </a:p>
          <a:p>
            <a:pPr algn="r">
              <a:lnSpc>
                <a:spcPct val="150000"/>
              </a:lnSpc>
              <a:spcAft>
                <a:spcPts val="120"/>
              </a:spcAft>
              <a:defRPr/>
            </a:pPr>
            <a:r>
              <a:rPr lang="fr-FR" sz="600"/>
              <a:t>Sobriété alimentaire</a:t>
            </a:r>
            <a:endParaRPr/>
          </a:p>
          <a:p>
            <a:pPr algn="r">
              <a:lnSpc>
                <a:spcPct val="150000"/>
              </a:lnSpc>
              <a:spcAft>
                <a:spcPts val="120"/>
              </a:spcAft>
              <a:defRPr/>
            </a:pPr>
            <a:r>
              <a:rPr lang="fr-FR" sz="600"/>
              <a:t>Température plus froide dans les bâtiments</a:t>
            </a:r>
            <a:endParaRPr/>
          </a:p>
          <a:p>
            <a:pPr algn="r">
              <a:lnSpc>
                <a:spcPct val="150000"/>
              </a:lnSpc>
              <a:spcAft>
                <a:spcPts val="120"/>
              </a:spcAft>
              <a:defRPr/>
            </a:pPr>
            <a:r>
              <a:rPr lang="fr-FR" sz="600"/>
              <a:t>Moins d’aliments transformés/alcools</a:t>
            </a:r>
            <a:endParaRPr/>
          </a:p>
          <a:p>
            <a:pPr algn="r">
              <a:lnSpc>
                <a:spcPct val="150000"/>
              </a:lnSpc>
              <a:spcAft>
                <a:spcPts val="120"/>
              </a:spcAft>
              <a:defRPr/>
            </a:pPr>
            <a:r>
              <a:rPr lang="fr-FR" sz="600"/>
              <a:t>Moins d’achats/ achats durables</a:t>
            </a:r>
            <a:endParaRPr/>
          </a:p>
          <a:p>
            <a:pPr algn="r">
              <a:lnSpc>
                <a:spcPct val="150000"/>
              </a:lnSpc>
              <a:spcAft>
                <a:spcPts val="120"/>
              </a:spcAft>
              <a:defRPr/>
            </a:pPr>
            <a:r>
              <a:rPr lang="fr-FR" sz="600"/>
              <a:t>Moins de textiles</a:t>
            </a:r>
            <a:endParaRPr/>
          </a:p>
          <a:p>
            <a:pPr algn="r">
              <a:lnSpc>
                <a:spcPct val="150000"/>
              </a:lnSpc>
              <a:spcAft>
                <a:spcPts val="120"/>
              </a:spcAft>
              <a:defRPr/>
            </a:pPr>
            <a:r>
              <a:rPr lang="fr-FR" sz="600"/>
              <a:t>Moins d’usage d’énergie (vêtements)</a:t>
            </a:r>
            <a:endParaRPr/>
          </a:p>
          <a:p>
            <a:pPr algn="r">
              <a:lnSpc>
                <a:spcPct val="150000"/>
              </a:lnSpc>
              <a:spcAft>
                <a:spcPts val="120"/>
              </a:spcAft>
              <a:defRPr/>
            </a:pPr>
            <a:r>
              <a:rPr lang="fr-FR" sz="600"/>
              <a:t>Moins d’appareils</a:t>
            </a:r>
            <a:endParaRPr/>
          </a:p>
          <a:p>
            <a:pPr algn="r">
              <a:lnSpc>
                <a:spcPct val="150000"/>
              </a:lnSpc>
              <a:spcAft>
                <a:spcPts val="120"/>
              </a:spcAft>
              <a:defRPr/>
            </a:pPr>
            <a:r>
              <a:rPr lang="fr-FR" sz="600"/>
              <a:t>Bio-plastiques/moins de plastiques, produits chimiques</a:t>
            </a:r>
            <a:endParaRPr/>
          </a:p>
          <a:p>
            <a:pPr algn="r">
              <a:lnSpc>
                <a:spcPct val="150000"/>
              </a:lnSpc>
              <a:spcAft>
                <a:spcPts val="120"/>
              </a:spcAft>
              <a:defRPr/>
            </a:pPr>
            <a:r>
              <a:rPr lang="fr-FR" sz="600"/>
              <a:t>Moins de papier</a:t>
            </a:r>
            <a:endParaRPr lang="fr-FR" sz="500"/>
          </a:p>
        </p:txBody>
      </p:sp>
      <p:pic>
        <p:nvPicPr>
          <p:cNvPr id="21" name="Image 20"/>
          <p:cNvPicPr>
            <a:picLocks noChangeAspect="1"/>
          </p:cNvPicPr>
          <p:nvPr/>
        </p:nvPicPr>
        <p:blipFill>
          <a:blip r:embed="rId3"/>
          <a:stretch/>
        </p:blipFill>
        <p:spPr bwMode="auto">
          <a:xfrm>
            <a:off x="5424957" y="7111"/>
            <a:ext cx="1896079" cy="2552232"/>
          </a:xfrm>
          <a:prstGeom prst="rect">
            <a:avLst/>
          </a:prstGeom>
        </p:spPr>
      </p:pic>
      <p:pic>
        <p:nvPicPr>
          <p:cNvPr id="23" name="Image 22"/>
          <p:cNvPicPr>
            <a:picLocks noChangeAspect="1"/>
          </p:cNvPicPr>
          <p:nvPr/>
        </p:nvPicPr>
        <p:blipFill>
          <a:blip r:embed="rId4"/>
          <a:stretch/>
        </p:blipFill>
        <p:spPr bwMode="auto">
          <a:xfrm>
            <a:off x="5309628" y="2496104"/>
            <a:ext cx="2022715" cy="2552231"/>
          </a:xfrm>
          <a:prstGeom prst="rect">
            <a:avLst/>
          </a:prstGeom>
        </p:spPr>
      </p:pic>
      <p:pic>
        <p:nvPicPr>
          <p:cNvPr id="24" name="Image 23"/>
          <p:cNvPicPr>
            <a:picLocks noChangeAspect="1"/>
          </p:cNvPicPr>
          <p:nvPr/>
        </p:nvPicPr>
        <p:blipFill>
          <a:blip r:embed="rId5"/>
          <a:stretch/>
        </p:blipFill>
        <p:spPr bwMode="auto">
          <a:xfrm>
            <a:off x="4934579" y="5007376"/>
            <a:ext cx="2389743" cy="1676410"/>
          </a:xfrm>
          <a:prstGeom prst="rect">
            <a:avLst/>
          </a:prstGeom>
        </p:spPr>
      </p:pic>
      <p:sp>
        <p:nvSpPr>
          <p:cNvPr id="9" name="ZoneTexte 8"/>
          <p:cNvSpPr txBox="1"/>
          <p:nvPr/>
        </p:nvSpPr>
        <p:spPr bwMode="auto">
          <a:xfrm>
            <a:off x="4648543" y="31532"/>
            <a:ext cx="577402" cy="253916"/>
          </a:xfrm>
          <a:prstGeom prst="rect">
            <a:avLst/>
          </a:prstGeom>
          <a:solidFill>
            <a:schemeClr val="bg1"/>
          </a:solidFill>
        </p:spPr>
        <p:txBody>
          <a:bodyPr wrap="none" rtlCol="0">
            <a:spAutoFit/>
          </a:bodyPr>
          <a:lstStyle/>
          <a:p>
            <a:pPr>
              <a:defRPr/>
            </a:pPr>
            <a:r>
              <a:rPr lang="fr-FR" sz="1050" b="1"/>
              <a:t>Eviter</a:t>
            </a:r>
            <a:endParaRPr/>
          </a:p>
        </p:txBody>
      </p:sp>
      <p:sp>
        <p:nvSpPr>
          <p:cNvPr id="10" name="ZoneTexte 9"/>
          <p:cNvSpPr txBox="1"/>
          <p:nvPr/>
        </p:nvSpPr>
        <p:spPr bwMode="auto">
          <a:xfrm>
            <a:off x="4296052" y="5001997"/>
            <a:ext cx="902811" cy="253916"/>
          </a:xfrm>
          <a:prstGeom prst="rect">
            <a:avLst/>
          </a:prstGeom>
          <a:solidFill>
            <a:schemeClr val="bg1"/>
          </a:solidFill>
        </p:spPr>
        <p:txBody>
          <a:bodyPr wrap="none" rtlCol="0">
            <a:spAutoFit/>
          </a:bodyPr>
          <a:lstStyle/>
          <a:p>
            <a:pPr>
              <a:defRPr/>
            </a:pPr>
            <a:r>
              <a:rPr lang="fr-FR" sz="1050" b="1"/>
              <a:t>Remplacer</a:t>
            </a:r>
            <a:endParaRPr/>
          </a:p>
        </p:txBody>
      </p:sp>
      <p:sp>
        <p:nvSpPr>
          <p:cNvPr id="11" name="ZoneTexte 10"/>
          <p:cNvSpPr txBox="1"/>
          <p:nvPr/>
        </p:nvSpPr>
        <p:spPr bwMode="auto">
          <a:xfrm>
            <a:off x="4682433" y="2495162"/>
            <a:ext cx="857927" cy="253916"/>
          </a:xfrm>
          <a:prstGeom prst="rect">
            <a:avLst/>
          </a:prstGeom>
          <a:solidFill>
            <a:schemeClr val="bg1"/>
          </a:solidFill>
        </p:spPr>
        <p:txBody>
          <a:bodyPr wrap="none" rtlCol="0">
            <a:spAutoFit/>
          </a:bodyPr>
          <a:lstStyle/>
          <a:p>
            <a:pPr>
              <a:defRPr/>
            </a:pPr>
            <a:r>
              <a:rPr lang="fr-FR" sz="1050" b="1"/>
              <a:t>Améliorer</a:t>
            </a:r>
            <a:endParaRPr/>
          </a:p>
        </p:txBody>
      </p:sp>
      <p:sp>
        <p:nvSpPr>
          <p:cNvPr id="26" name="ZoneTexte 25"/>
          <p:cNvSpPr txBox="1"/>
          <p:nvPr/>
        </p:nvSpPr>
        <p:spPr bwMode="auto">
          <a:xfrm>
            <a:off x="2264847" y="6606887"/>
            <a:ext cx="7457606" cy="276999"/>
          </a:xfrm>
          <a:prstGeom prst="rect">
            <a:avLst/>
          </a:prstGeom>
          <a:noFill/>
        </p:spPr>
        <p:txBody>
          <a:bodyPr wrap="square">
            <a:spAutoFit/>
          </a:bodyPr>
          <a:lstStyle/>
          <a:p>
            <a:pPr>
              <a:defRPr/>
            </a:pPr>
            <a:r>
              <a:rPr lang="fr-FR" sz="1200"/>
              <a:t>potentiel médian d’atténuation des émissions (tCO</a:t>
            </a:r>
            <a:r>
              <a:rPr lang="fr-FR" sz="1200" baseline="-25000"/>
              <a:t>2</a:t>
            </a:r>
            <a:r>
              <a:rPr lang="fr-FR" sz="1200"/>
              <a:t>eq)</a:t>
            </a:r>
            <a:endParaRPr/>
          </a:p>
        </p:txBody>
      </p:sp>
      <p:sp>
        <p:nvSpPr>
          <p:cNvPr id="27" name="Parenthèse ouvrante 26"/>
          <p:cNvSpPr/>
          <p:nvPr/>
        </p:nvSpPr>
        <p:spPr bwMode="auto">
          <a:xfrm>
            <a:off x="5309628" y="31532"/>
            <a:ext cx="115329" cy="2463630"/>
          </a:xfrm>
          <a:prstGeom prst="leftBracket">
            <a:avLst>
              <a:gd name="adj" fmla="val 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28" name="Parenthèse ouvrante 27"/>
          <p:cNvSpPr/>
          <p:nvPr/>
        </p:nvSpPr>
        <p:spPr bwMode="auto">
          <a:xfrm>
            <a:off x="5485962" y="2569465"/>
            <a:ext cx="115329" cy="2463630"/>
          </a:xfrm>
          <a:prstGeom prst="leftBracket">
            <a:avLst>
              <a:gd name="adj" fmla="val 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29" name="Parenthèse ouvrante 28"/>
          <p:cNvSpPr/>
          <p:nvPr/>
        </p:nvSpPr>
        <p:spPr bwMode="auto">
          <a:xfrm>
            <a:off x="5238579" y="5074380"/>
            <a:ext cx="186378" cy="1561338"/>
          </a:xfrm>
          <a:prstGeom prst="leftBracket">
            <a:avLst>
              <a:gd name="adj" fmla="val 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394040" y="251067"/>
            <a:ext cx="8466083" cy="415498"/>
          </a:xfrm>
          <a:prstGeom prst="rect">
            <a:avLst/>
          </a:prstGeom>
        </p:spPr>
        <p:txBody>
          <a:bodyPr wrap="square">
            <a:spAutoFit/>
          </a:bodyPr>
          <a:lstStyle/>
          <a:p>
            <a:pPr>
              <a:defRPr/>
            </a:pPr>
            <a:r>
              <a:rPr lang="fr-FR" sz="2100" b="1">
                <a:solidFill>
                  <a:schemeClr val="accent1"/>
                </a:solidFill>
                <a:latin typeface="Calibri"/>
                <a:ea typeface="Calibri"/>
                <a:cs typeface="Times New Roman"/>
              </a:rPr>
              <a:t>Y compris les stratégies favorisant des styles de vie sobres en carbone</a:t>
            </a:r>
            <a:endParaRPr/>
          </a:p>
        </p:txBody>
      </p:sp>
      <p:pic>
        <p:nvPicPr>
          <p:cNvPr id="5" name="Image 4"/>
          <p:cNvPicPr>
            <a:picLocks noChangeAspect="1"/>
          </p:cNvPicPr>
          <p:nvPr/>
        </p:nvPicPr>
        <p:blipFill>
          <a:blip r:embed="rId2"/>
          <a:srcRect t="42676" r="50564" b="7804"/>
          <a:stretch/>
        </p:blipFill>
        <p:spPr bwMode="auto">
          <a:xfrm>
            <a:off x="793022" y="1677843"/>
            <a:ext cx="3405936" cy="3902224"/>
          </a:xfrm>
          <a:prstGeom prst="rect">
            <a:avLst/>
          </a:prstGeom>
        </p:spPr>
      </p:pic>
      <p:sp>
        <p:nvSpPr>
          <p:cNvPr id="6" name="ZoneTexte 5"/>
          <p:cNvSpPr txBox="1"/>
          <p:nvPr/>
        </p:nvSpPr>
        <p:spPr bwMode="auto">
          <a:xfrm>
            <a:off x="4597941" y="2539978"/>
            <a:ext cx="4262181" cy="1600438"/>
          </a:xfrm>
          <a:prstGeom prst="rect">
            <a:avLst/>
          </a:prstGeom>
          <a:solidFill>
            <a:schemeClr val="bg1"/>
          </a:solidFill>
        </p:spPr>
        <p:txBody>
          <a:bodyPr wrap="square" rtlCol="0">
            <a:spAutoFit/>
          </a:bodyPr>
          <a:lstStyle/>
          <a:p>
            <a:pPr>
              <a:defRPr/>
            </a:pPr>
            <a:r>
              <a:rPr lang="fr-FR" sz="1400"/>
              <a:t>Ces stratégies représentent un potentiel de baisse de 40 à 70% des émissions mondiales d’ici 2050 (demande, services)  </a:t>
            </a:r>
            <a:endParaRPr/>
          </a:p>
          <a:p>
            <a:pPr>
              <a:defRPr/>
            </a:pPr>
            <a:endParaRPr lang="fr-FR" sz="1400"/>
          </a:p>
          <a:p>
            <a:pPr>
              <a:defRPr/>
            </a:pPr>
            <a:r>
              <a:rPr lang="fr-FR" sz="1400"/>
              <a:t>Enjeux d’équité et de transition juste</a:t>
            </a:r>
            <a:endParaRPr/>
          </a:p>
          <a:p>
            <a:pPr>
              <a:defRPr/>
            </a:pPr>
            <a:endParaRPr lang="fr-FR" sz="1400"/>
          </a:p>
          <a:p>
            <a:pPr>
              <a:defRPr/>
            </a:pPr>
            <a:r>
              <a:rPr lang="fr-FR" sz="1400"/>
              <a:t>Bénéfices en matière de qualité de vie et santé</a:t>
            </a:r>
            <a:endParaRPr/>
          </a:p>
        </p:txBody>
      </p:sp>
      <p:sp>
        <p:nvSpPr>
          <p:cNvPr id="7" name="ZoneTexte 6"/>
          <p:cNvSpPr txBox="1"/>
          <p:nvPr/>
        </p:nvSpPr>
        <p:spPr bwMode="auto">
          <a:xfrm>
            <a:off x="2072576" y="1772816"/>
            <a:ext cx="555208" cy="215444"/>
          </a:xfrm>
          <a:prstGeom prst="rect">
            <a:avLst/>
          </a:prstGeom>
          <a:solidFill>
            <a:schemeClr val="bg1"/>
          </a:solidFill>
        </p:spPr>
        <p:txBody>
          <a:bodyPr wrap="none" lIns="36000" rIns="36000" rtlCol="0">
            <a:spAutoFit/>
          </a:bodyPr>
          <a:lstStyle/>
          <a:p>
            <a:pPr>
              <a:defRPr/>
            </a:pPr>
            <a:r>
              <a:rPr lang="fr-FR" sz="800">
                <a:solidFill>
                  <a:schemeClr val="bg2">
                    <a:lumMod val="50000"/>
                  </a:schemeClr>
                </a:solidFill>
              </a:rPr>
              <a:t>Logement</a:t>
            </a:r>
            <a:endParaRPr/>
          </a:p>
        </p:txBody>
      </p:sp>
      <p:sp>
        <p:nvSpPr>
          <p:cNvPr id="8" name="ZoneTexte 7"/>
          <p:cNvSpPr txBox="1"/>
          <p:nvPr/>
        </p:nvSpPr>
        <p:spPr bwMode="auto">
          <a:xfrm>
            <a:off x="2987824" y="1772816"/>
            <a:ext cx="688256" cy="215444"/>
          </a:xfrm>
          <a:prstGeom prst="rect">
            <a:avLst/>
          </a:prstGeom>
          <a:solidFill>
            <a:schemeClr val="bg1"/>
          </a:solidFill>
        </p:spPr>
        <p:txBody>
          <a:bodyPr wrap="none" lIns="36000" rIns="36000" rtlCol="0">
            <a:spAutoFit/>
          </a:bodyPr>
          <a:lstStyle/>
          <a:p>
            <a:pPr>
              <a:defRPr/>
            </a:pPr>
            <a:r>
              <a:rPr lang="fr-FR" sz="800">
                <a:solidFill>
                  <a:schemeClr val="bg2">
                    <a:lumMod val="50000"/>
                  </a:schemeClr>
                </a:solidFill>
              </a:rPr>
              <a:t>Alimentation</a:t>
            </a:r>
            <a:endParaRPr/>
          </a:p>
        </p:txBody>
      </p:sp>
      <p:sp>
        <p:nvSpPr>
          <p:cNvPr id="9" name="ZoneTexte 8"/>
          <p:cNvSpPr txBox="1"/>
          <p:nvPr/>
        </p:nvSpPr>
        <p:spPr bwMode="auto">
          <a:xfrm>
            <a:off x="1222700" y="2219670"/>
            <a:ext cx="744768" cy="215444"/>
          </a:xfrm>
          <a:prstGeom prst="rect">
            <a:avLst/>
          </a:prstGeom>
          <a:solidFill>
            <a:schemeClr val="bg1"/>
          </a:solidFill>
        </p:spPr>
        <p:txBody>
          <a:bodyPr wrap="square" rtlCol="0">
            <a:spAutoFit/>
          </a:bodyPr>
          <a:lstStyle/>
          <a:p>
            <a:pPr algn="r">
              <a:defRPr/>
            </a:pPr>
            <a:r>
              <a:rPr lang="fr-FR" sz="800"/>
              <a:t>Emballages</a:t>
            </a:r>
            <a:endParaRPr/>
          </a:p>
        </p:txBody>
      </p:sp>
      <p:sp>
        <p:nvSpPr>
          <p:cNvPr id="10" name="ZoneTexte 9"/>
          <p:cNvSpPr txBox="1"/>
          <p:nvPr/>
        </p:nvSpPr>
        <p:spPr bwMode="auto">
          <a:xfrm>
            <a:off x="1222701" y="2417727"/>
            <a:ext cx="744768" cy="215444"/>
          </a:xfrm>
          <a:prstGeom prst="rect">
            <a:avLst/>
          </a:prstGeom>
          <a:solidFill>
            <a:schemeClr val="bg1"/>
          </a:solidFill>
        </p:spPr>
        <p:txBody>
          <a:bodyPr wrap="square" rtlCol="0">
            <a:spAutoFit/>
          </a:bodyPr>
          <a:lstStyle/>
          <a:p>
            <a:pPr algn="r">
              <a:defRPr/>
            </a:pPr>
            <a:r>
              <a:rPr lang="fr-FR" sz="800"/>
              <a:t>Télétravail</a:t>
            </a:r>
            <a:endParaRPr/>
          </a:p>
        </p:txBody>
      </p:sp>
      <p:sp>
        <p:nvSpPr>
          <p:cNvPr id="11" name="ZoneTexte 10"/>
          <p:cNvSpPr txBox="1"/>
          <p:nvPr/>
        </p:nvSpPr>
        <p:spPr bwMode="auto">
          <a:xfrm>
            <a:off x="214462" y="2813842"/>
            <a:ext cx="1730404" cy="215444"/>
          </a:xfrm>
          <a:prstGeom prst="rect">
            <a:avLst/>
          </a:prstGeom>
          <a:solidFill>
            <a:schemeClr val="bg1"/>
          </a:solidFill>
        </p:spPr>
        <p:txBody>
          <a:bodyPr wrap="square" rtlCol="0">
            <a:spAutoFit/>
          </a:bodyPr>
          <a:lstStyle/>
          <a:p>
            <a:pPr algn="r">
              <a:defRPr/>
            </a:pPr>
            <a:r>
              <a:rPr lang="fr-FR" sz="800"/>
              <a:t>Vivre sans voiture personnelle</a:t>
            </a:r>
            <a:endParaRPr/>
          </a:p>
        </p:txBody>
      </p:sp>
      <p:sp>
        <p:nvSpPr>
          <p:cNvPr id="12" name="ZoneTexte 11"/>
          <p:cNvSpPr txBox="1"/>
          <p:nvPr/>
        </p:nvSpPr>
        <p:spPr bwMode="auto">
          <a:xfrm>
            <a:off x="990963" y="3282956"/>
            <a:ext cx="976505" cy="215444"/>
          </a:xfrm>
          <a:prstGeom prst="rect">
            <a:avLst/>
          </a:prstGeom>
          <a:solidFill>
            <a:schemeClr val="bg1"/>
          </a:solidFill>
        </p:spPr>
        <p:txBody>
          <a:bodyPr wrap="square" rtlCol="0">
            <a:spAutoFit/>
          </a:bodyPr>
          <a:lstStyle/>
          <a:p>
            <a:pPr algn="r">
              <a:defRPr/>
            </a:pPr>
            <a:r>
              <a:rPr lang="fr-FR" sz="800"/>
              <a:t>Marche et vélo</a:t>
            </a:r>
            <a:endParaRPr/>
          </a:p>
        </p:txBody>
      </p:sp>
      <p:sp>
        <p:nvSpPr>
          <p:cNvPr id="13" name="ZoneTexte 12"/>
          <p:cNvSpPr txBox="1"/>
          <p:nvPr/>
        </p:nvSpPr>
        <p:spPr bwMode="auto">
          <a:xfrm>
            <a:off x="89373" y="3486106"/>
            <a:ext cx="1878095" cy="215444"/>
          </a:xfrm>
          <a:prstGeom prst="rect">
            <a:avLst/>
          </a:prstGeom>
          <a:solidFill>
            <a:schemeClr val="bg1"/>
          </a:solidFill>
        </p:spPr>
        <p:txBody>
          <a:bodyPr wrap="square" rtlCol="0">
            <a:spAutoFit/>
          </a:bodyPr>
          <a:lstStyle/>
          <a:p>
            <a:pPr algn="r">
              <a:defRPr/>
            </a:pPr>
            <a:r>
              <a:rPr lang="fr-FR" sz="800"/>
              <a:t>Alimentation végétarienne</a:t>
            </a:r>
            <a:endParaRPr/>
          </a:p>
        </p:txBody>
      </p:sp>
      <p:sp>
        <p:nvSpPr>
          <p:cNvPr id="14" name="ZoneTexte 13"/>
          <p:cNvSpPr txBox="1"/>
          <p:nvPr/>
        </p:nvSpPr>
        <p:spPr bwMode="auto">
          <a:xfrm>
            <a:off x="323529" y="3689256"/>
            <a:ext cx="1643940" cy="215444"/>
          </a:xfrm>
          <a:prstGeom prst="rect">
            <a:avLst/>
          </a:prstGeom>
          <a:solidFill>
            <a:schemeClr val="bg1"/>
          </a:solidFill>
        </p:spPr>
        <p:txBody>
          <a:bodyPr wrap="square" rtlCol="0">
            <a:spAutoFit/>
          </a:bodyPr>
          <a:lstStyle/>
          <a:p>
            <a:pPr algn="r">
              <a:defRPr/>
            </a:pPr>
            <a:r>
              <a:rPr lang="fr-FR" sz="800"/>
              <a:t>Alimentation végétalienne</a:t>
            </a:r>
            <a:endParaRPr/>
          </a:p>
        </p:txBody>
      </p:sp>
      <p:sp>
        <p:nvSpPr>
          <p:cNvPr id="15" name="ZoneTexte 14"/>
          <p:cNvSpPr txBox="1"/>
          <p:nvPr/>
        </p:nvSpPr>
        <p:spPr bwMode="auto">
          <a:xfrm>
            <a:off x="394041" y="3892406"/>
            <a:ext cx="1573428" cy="215444"/>
          </a:xfrm>
          <a:prstGeom prst="rect">
            <a:avLst/>
          </a:prstGeom>
          <a:solidFill>
            <a:schemeClr val="bg1"/>
          </a:solidFill>
        </p:spPr>
        <p:txBody>
          <a:bodyPr wrap="square" rtlCol="0">
            <a:spAutoFit/>
          </a:bodyPr>
          <a:lstStyle/>
          <a:p>
            <a:pPr algn="r">
              <a:defRPr/>
            </a:pPr>
            <a:r>
              <a:rPr lang="fr-FR" sz="800"/>
              <a:t>Transports en commun</a:t>
            </a:r>
            <a:endParaRPr/>
          </a:p>
        </p:txBody>
      </p:sp>
      <p:sp>
        <p:nvSpPr>
          <p:cNvPr id="16" name="ZoneTexte 15"/>
          <p:cNvSpPr txBox="1"/>
          <p:nvPr/>
        </p:nvSpPr>
        <p:spPr bwMode="auto">
          <a:xfrm>
            <a:off x="761121" y="4263888"/>
            <a:ext cx="1206347" cy="215444"/>
          </a:xfrm>
          <a:prstGeom prst="rect">
            <a:avLst/>
          </a:prstGeom>
          <a:solidFill>
            <a:schemeClr val="bg1"/>
          </a:solidFill>
        </p:spPr>
        <p:txBody>
          <a:bodyPr wrap="square" rtlCol="0">
            <a:spAutoFit/>
          </a:bodyPr>
          <a:lstStyle/>
          <a:p>
            <a:pPr algn="r">
              <a:defRPr/>
            </a:pPr>
            <a:r>
              <a:rPr lang="fr-FR" sz="800"/>
              <a:t>Pompe à chaleur</a:t>
            </a:r>
            <a:endParaRPr/>
          </a:p>
        </p:txBody>
      </p:sp>
      <p:sp>
        <p:nvSpPr>
          <p:cNvPr id="17" name="ZoneTexte 16"/>
          <p:cNvSpPr txBox="1"/>
          <p:nvPr/>
        </p:nvSpPr>
        <p:spPr bwMode="auto">
          <a:xfrm>
            <a:off x="714453" y="4469507"/>
            <a:ext cx="1253015" cy="215444"/>
          </a:xfrm>
          <a:prstGeom prst="rect">
            <a:avLst/>
          </a:prstGeom>
          <a:solidFill>
            <a:schemeClr val="bg1"/>
          </a:solidFill>
        </p:spPr>
        <p:txBody>
          <a:bodyPr wrap="square" rtlCol="0">
            <a:spAutoFit/>
          </a:bodyPr>
          <a:lstStyle/>
          <a:p>
            <a:pPr algn="r">
              <a:defRPr/>
            </a:pPr>
            <a:r>
              <a:rPr lang="fr-FR" sz="800"/>
              <a:t>Rénovation thermique</a:t>
            </a:r>
            <a:endParaRPr/>
          </a:p>
        </p:txBody>
      </p:sp>
      <p:sp>
        <p:nvSpPr>
          <p:cNvPr id="18" name="ZoneTexte 17"/>
          <p:cNvSpPr txBox="1"/>
          <p:nvPr/>
        </p:nvSpPr>
        <p:spPr bwMode="auto">
          <a:xfrm>
            <a:off x="785612" y="4880745"/>
            <a:ext cx="1181856" cy="215444"/>
          </a:xfrm>
          <a:prstGeom prst="rect">
            <a:avLst/>
          </a:prstGeom>
          <a:solidFill>
            <a:schemeClr val="bg1"/>
          </a:solidFill>
        </p:spPr>
        <p:txBody>
          <a:bodyPr wrap="square" rtlCol="0">
            <a:spAutoFit/>
          </a:bodyPr>
          <a:lstStyle/>
          <a:p>
            <a:pPr algn="r">
              <a:defRPr/>
            </a:pPr>
            <a:r>
              <a:rPr lang="fr-FR" sz="800"/>
              <a:t>Voiture électrique</a:t>
            </a:r>
            <a:endParaRPr/>
          </a:p>
        </p:txBody>
      </p:sp>
      <p:sp>
        <p:nvSpPr>
          <p:cNvPr id="19" name="ZoneTexte 18"/>
          <p:cNvSpPr txBox="1"/>
          <p:nvPr/>
        </p:nvSpPr>
        <p:spPr bwMode="auto">
          <a:xfrm>
            <a:off x="214462" y="2615784"/>
            <a:ext cx="1753006" cy="215444"/>
          </a:xfrm>
          <a:prstGeom prst="rect">
            <a:avLst/>
          </a:prstGeom>
          <a:solidFill>
            <a:schemeClr val="bg1"/>
          </a:solidFill>
        </p:spPr>
        <p:txBody>
          <a:bodyPr wrap="square" rtlCol="0">
            <a:spAutoFit/>
          </a:bodyPr>
          <a:lstStyle/>
          <a:p>
            <a:pPr algn="r">
              <a:defRPr/>
            </a:pPr>
            <a:r>
              <a:rPr lang="fr-FR" sz="800"/>
              <a:t>Un vol longue distance en moins</a:t>
            </a:r>
            <a:endParaRPr/>
          </a:p>
        </p:txBody>
      </p:sp>
      <p:sp>
        <p:nvSpPr>
          <p:cNvPr id="20" name="ZoneTexte 19"/>
          <p:cNvSpPr txBox="1"/>
          <p:nvPr/>
        </p:nvSpPr>
        <p:spPr bwMode="auto">
          <a:xfrm>
            <a:off x="394040" y="4675126"/>
            <a:ext cx="1573428" cy="215444"/>
          </a:xfrm>
          <a:prstGeom prst="rect">
            <a:avLst/>
          </a:prstGeom>
          <a:solidFill>
            <a:schemeClr val="bg1"/>
          </a:solidFill>
        </p:spPr>
        <p:txBody>
          <a:bodyPr wrap="square" rtlCol="0">
            <a:spAutoFit/>
          </a:bodyPr>
          <a:lstStyle/>
          <a:p>
            <a:pPr algn="r">
              <a:defRPr/>
            </a:pPr>
            <a:r>
              <a:rPr lang="fr-FR" sz="800"/>
              <a:t>Electricité renouvelable</a:t>
            </a:r>
            <a:endParaRPr/>
          </a:p>
        </p:txBody>
      </p:sp>
      <p:sp>
        <p:nvSpPr>
          <p:cNvPr id="21" name="ZoneTexte 20"/>
          <p:cNvSpPr txBox="1"/>
          <p:nvPr/>
        </p:nvSpPr>
        <p:spPr bwMode="auto">
          <a:xfrm>
            <a:off x="1909388" y="1977373"/>
            <a:ext cx="521297" cy="230832"/>
          </a:xfrm>
          <a:prstGeom prst="rect">
            <a:avLst/>
          </a:prstGeom>
          <a:solidFill>
            <a:schemeClr val="bg1"/>
          </a:solidFill>
        </p:spPr>
        <p:txBody>
          <a:bodyPr wrap="none" rtlCol="0">
            <a:spAutoFit/>
          </a:bodyPr>
          <a:lstStyle/>
          <a:p>
            <a:pPr>
              <a:defRPr/>
            </a:pPr>
            <a:r>
              <a:rPr lang="fr-FR" sz="900" b="1"/>
              <a:t>Eviter</a:t>
            </a:r>
            <a:endParaRPr/>
          </a:p>
        </p:txBody>
      </p:sp>
      <p:sp>
        <p:nvSpPr>
          <p:cNvPr id="22" name="ZoneTexte 21"/>
          <p:cNvSpPr txBox="1"/>
          <p:nvPr/>
        </p:nvSpPr>
        <p:spPr bwMode="auto">
          <a:xfrm>
            <a:off x="1909660" y="3010946"/>
            <a:ext cx="803425" cy="230832"/>
          </a:xfrm>
          <a:prstGeom prst="rect">
            <a:avLst/>
          </a:prstGeom>
          <a:solidFill>
            <a:schemeClr val="bg1"/>
          </a:solidFill>
        </p:spPr>
        <p:txBody>
          <a:bodyPr wrap="none" rtlCol="0">
            <a:spAutoFit/>
          </a:bodyPr>
          <a:lstStyle/>
          <a:p>
            <a:pPr>
              <a:defRPr/>
            </a:pPr>
            <a:r>
              <a:rPr lang="fr-FR" sz="900" b="1"/>
              <a:t>Remplacer</a:t>
            </a:r>
            <a:endParaRPr/>
          </a:p>
        </p:txBody>
      </p:sp>
      <p:sp>
        <p:nvSpPr>
          <p:cNvPr id="23" name="ZoneTexte 22"/>
          <p:cNvSpPr txBox="1"/>
          <p:nvPr/>
        </p:nvSpPr>
        <p:spPr bwMode="auto">
          <a:xfrm>
            <a:off x="1938885" y="4038427"/>
            <a:ext cx="764953" cy="230832"/>
          </a:xfrm>
          <a:prstGeom prst="rect">
            <a:avLst/>
          </a:prstGeom>
          <a:solidFill>
            <a:schemeClr val="bg1"/>
          </a:solidFill>
        </p:spPr>
        <p:txBody>
          <a:bodyPr wrap="none" rtlCol="0">
            <a:spAutoFit/>
          </a:bodyPr>
          <a:lstStyle/>
          <a:p>
            <a:pPr>
              <a:defRPr/>
            </a:pPr>
            <a:r>
              <a:rPr lang="fr-FR" sz="900" b="1"/>
              <a:t>Améliorer</a:t>
            </a:r>
            <a:endParaRPr/>
          </a:p>
        </p:txBody>
      </p:sp>
      <p:sp>
        <p:nvSpPr>
          <p:cNvPr id="2" name="ZoneTexte 1"/>
          <p:cNvSpPr txBox="1"/>
          <p:nvPr/>
        </p:nvSpPr>
        <p:spPr bwMode="auto">
          <a:xfrm>
            <a:off x="89373" y="6309320"/>
            <a:ext cx="1439818" cy="307777"/>
          </a:xfrm>
          <a:prstGeom prst="rect">
            <a:avLst/>
          </a:prstGeom>
          <a:noFill/>
        </p:spPr>
        <p:txBody>
          <a:bodyPr wrap="none" rtlCol="0">
            <a:spAutoFit/>
          </a:bodyPr>
          <a:lstStyle/>
          <a:p>
            <a:pPr>
              <a:defRPr/>
            </a:pPr>
            <a:r>
              <a:rPr lang="fr-FR" sz="1400">
                <a:solidFill>
                  <a:schemeClr val="bg1">
                    <a:lumMod val="50000"/>
                  </a:schemeClr>
                </a:solidFill>
              </a:rPr>
              <a:t>GIEC WG3 SPM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22141" y="1128181"/>
            <a:ext cx="12874795" cy="4571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defRPr/>
            </a:pPr>
            <a:endParaRPr lang="fr-FR"/>
          </a:p>
        </p:txBody>
      </p:sp>
      <p:pic>
        <p:nvPicPr>
          <p:cNvPr id="1025" name="Image 8"/>
          <p:cNvPicPr>
            <a:picLocks noChangeAspect="1" noChangeArrowheads="1"/>
          </p:cNvPicPr>
          <p:nvPr/>
        </p:nvPicPr>
        <p:blipFill>
          <a:blip r:embed="rId2"/>
          <a:srcRect t="49100" b="13545"/>
          <a:stretch/>
        </p:blipFill>
        <p:spPr bwMode="auto">
          <a:xfrm>
            <a:off x="229646" y="4413166"/>
            <a:ext cx="6912768" cy="2184186"/>
          </a:xfrm>
          <a:prstGeom prst="rect">
            <a:avLst/>
          </a:prstGeom>
          <a:noFill/>
        </p:spPr>
      </p:pic>
      <p:sp>
        <p:nvSpPr>
          <p:cNvPr id="5" name="ZoneTexte 4"/>
          <p:cNvSpPr txBox="1"/>
          <p:nvPr/>
        </p:nvSpPr>
        <p:spPr bwMode="auto">
          <a:xfrm>
            <a:off x="383632" y="87561"/>
            <a:ext cx="8045792" cy="369332"/>
          </a:xfrm>
          <a:prstGeom prst="rect">
            <a:avLst/>
          </a:prstGeom>
          <a:noFill/>
        </p:spPr>
        <p:txBody>
          <a:bodyPr wrap="none" rtlCol="0">
            <a:spAutoFit/>
          </a:bodyPr>
          <a:lstStyle/>
          <a:p>
            <a:pPr>
              <a:defRPr/>
            </a:pPr>
            <a:r>
              <a:rPr lang="fr-FR"/>
              <a:t>Mesures axées sur la demande: quel potentiel par secteur? Quels leviers?</a:t>
            </a:r>
            <a:endParaRPr/>
          </a:p>
        </p:txBody>
      </p:sp>
      <p:pic>
        <p:nvPicPr>
          <p:cNvPr id="7" name="Image 8"/>
          <p:cNvPicPr>
            <a:picLocks noChangeAspect="1" noChangeArrowheads="1"/>
          </p:cNvPicPr>
          <p:nvPr/>
        </p:nvPicPr>
        <p:blipFill>
          <a:blip r:embed="rId2"/>
          <a:srcRect b="53506"/>
          <a:stretch/>
        </p:blipFill>
        <p:spPr bwMode="auto">
          <a:xfrm>
            <a:off x="229646" y="1618338"/>
            <a:ext cx="8100392" cy="2718628"/>
          </a:xfrm>
          <a:prstGeom prst="rect">
            <a:avLst/>
          </a:prstGeom>
          <a:noFill/>
        </p:spPr>
      </p:pic>
      <p:pic>
        <p:nvPicPr>
          <p:cNvPr id="8" name="Image 8"/>
          <p:cNvPicPr>
            <a:picLocks noChangeAspect="1" noChangeArrowheads="1"/>
          </p:cNvPicPr>
          <p:nvPr/>
        </p:nvPicPr>
        <p:blipFill>
          <a:blip r:embed="rId2"/>
          <a:srcRect t="89595"/>
          <a:stretch/>
        </p:blipFill>
        <p:spPr bwMode="auto">
          <a:xfrm>
            <a:off x="296313" y="6957392"/>
            <a:ext cx="6912768" cy="608394"/>
          </a:xfrm>
          <a:prstGeom prst="rect">
            <a:avLst/>
          </a:prstGeom>
          <a:noFill/>
        </p:spPr>
      </p:pic>
      <p:sp>
        <p:nvSpPr>
          <p:cNvPr id="9" name="Rectangle 8"/>
          <p:cNvSpPr/>
          <p:nvPr/>
        </p:nvSpPr>
        <p:spPr bwMode="auto">
          <a:xfrm>
            <a:off x="122142" y="5943896"/>
            <a:ext cx="164298" cy="516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Rectangle 9"/>
          <p:cNvSpPr/>
          <p:nvPr/>
        </p:nvSpPr>
        <p:spPr bwMode="auto">
          <a:xfrm>
            <a:off x="122142" y="5277262"/>
            <a:ext cx="164298" cy="516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Rectangle 10"/>
          <p:cNvSpPr/>
          <p:nvPr/>
        </p:nvSpPr>
        <p:spPr bwMode="auto">
          <a:xfrm>
            <a:off x="122142" y="4629190"/>
            <a:ext cx="164298" cy="5169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Rectangle 12"/>
          <p:cNvSpPr/>
          <p:nvPr/>
        </p:nvSpPr>
        <p:spPr bwMode="auto">
          <a:xfrm>
            <a:off x="2477879" y="692696"/>
            <a:ext cx="149905" cy="777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Rectangle 13"/>
          <p:cNvSpPr/>
          <p:nvPr/>
        </p:nvSpPr>
        <p:spPr bwMode="auto">
          <a:xfrm>
            <a:off x="2771800" y="1072164"/>
            <a:ext cx="149905" cy="3975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ZoneTexte 14"/>
          <p:cNvSpPr txBox="1"/>
          <p:nvPr/>
        </p:nvSpPr>
        <p:spPr bwMode="auto">
          <a:xfrm>
            <a:off x="1104598" y="1052736"/>
            <a:ext cx="1373282" cy="415498"/>
          </a:xfrm>
          <a:prstGeom prst="rect">
            <a:avLst/>
          </a:prstGeom>
          <a:noFill/>
        </p:spPr>
        <p:txBody>
          <a:bodyPr wrap="square" rtlCol="0">
            <a:spAutoFit/>
          </a:bodyPr>
          <a:lstStyle/>
          <a:p>
            <a:pPr>
              <a:defRPr/>
            </a:pPr>
            <a:r>
              <a:rPr lang="fr-FR" sz="1050"/>
              <a:t>sans mesure axée sur la demande</a:t>
            </a:r>
            <a:endParaRPr/>
          </a:p>
        </p:txBody>
      </p:sp>
      <p:sp>
        <p:nvSpPr>
          <p:cNvPr id="16" name="ZoneTexte 15"/>
          <p:cNvSpPr txBox="1"/>
          <p:nvPr/>
        </p:nvSpPr>
        <p:spPr bwMode="auto">
          <a:xfrm>
            <a:off x="2906559" y="1049560"/>
            <a:ext cx="1509645" cy="415498"/>
          </a:xfrm>
          <a:prstGeom prst="rect">
            <a:avLst/>
          </a:prstGeom>
          <a:noFill/>
        </p:spPr>
        <p:txBody>
          <a:bodyPr wrap="square" rtlCol="0">
            <a:spAutoFit/>
          </a:bodyPr>
          <a:lstStyle/>
          <a:p>
            <a:pPr>
              <a:defRPr/>
            </a:pPr>
            <a:r>
              <a:rPr lang="fr-FR" sz="1050"/>
              <a:t>avec mesures axées sur la demande</a:t>
            </a:r>
            <a:endParaRPr/>
          </a:p>
        </p:txBody>
      </p:sp>
      <p:sp>
        <p:nvSpPr>
          <p:cNvPr id="17" name="ZoneTexte 16"/>
          <p:cNvSpPr txBox="1"/>
          <p:nvPr/>
        </p:nvSpPr>
        <p:spPr bwMode="auto">
          <a:xfrm>
            <a:off x="1435234" y="1519608"/>
            <a:ext cx="2632709" cy="253916"/>
          </a:xfrm>
          <a:prstGeom prst="rect">
            <a:avLst/>
          </a:prstGeom>
          <a:noFill/>
        </p:spPr>
        <p:txBody>
          <a:bodyPr wrap="square" rtlCol="0">
            <a:spAutoFit/>
          </a:bodyPr>
          <a:lstStyle/>
          <a:p>
            <a:pPr>
              <a:defRPr/>
            </a:pPr>
            <a:r>
              <a:rPr lang="fr-FR" sz="1050" b="1"/>
              <a:t>Emissions mondiales en 2050</a:t>
            </a:r>
            <a:endParaRPr/>
          </a:p>
        </p:txBody>
      </p:sp>
      <p:cxnSp>
        <p:nvCxnSpPr>
          <p:cNvPr id="19" name="Connecteur droit avec flèche 18"/>
          <p:cNvCxnSpPr>
            <a:cxnSpLocks/>
          </p:cNvCxnSpPr>
          <p:nvPr/>
        </p:nvCxnSpPr>
        <p:spPr bwMode="auto">
          <a:xfrm flipV="1">
            <a:off x="2846752" y="688019"/>
            <a:ext cx="0" cy="3841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bwMode="auto">
          <a:xfrm>
            <a:off x="2843807" y="723475"/>
            <a:ext cx="2045753" cy="307777"/>
          </a:xfrm>
          <a:prstGeom prst="rect">
            <a:avLst/>
          </a:prstGeom>
          <a:noFill/>
        </p:spPr>
        <p:txBody>
          <a:bodyPr wrap="none" rtlCol="0">
            <a:spAutoFit/>
          </a:bodyPr>
          <a:lstStyle/>
          <a:p>
            <a:pPr>
              <a:defRPr/>
            </a:pPr>
            <a:r>
              <a:rPr lang="fr-FR" sz="1400">
                <a:solidFill>
                  <a:srgbClr val="FF0000"/>
                </a:solidFill>
              </a:rPr>
              <a:t>Potentiel de réduction</a:t>
            </a:r>
            <a:endParaRPr/>
          </a:p>
        </p:txBody>
      </p:sp>
      <p:sp>
        <p:nvSpPr>
          <p:cNvPr id="22" name="Rectangle 21"/>
          <p:cNvSpPr/>
          <p:nvPr/>
        </p:nvSpPr>
        <p:spPr bwMode="auto">
          <a:xfrm>
            <a:off x="539552" y="548680"/>
            <a:ext cx="4608512"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9512" y="1772816"/>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fr-FR"/>
          </a:p>
        </p:txBody>
      </p:sp>
      <p:pic>
        <p:nvPicPr>
          <p:cNvPr id="3073" name="Image 10"/>
          <p:cNvPicPr>
            <a:picLocks noChangeAspect="1" noChangeArrowheads="1"/>
          </p:cNvPicPr>
          <p:nvPr/>
        </p:nvPicPr>
        <p:blipFill>
          <a:blip r:embed="rId2"/>
          <a:stretch/>
        </p:blipFill>
        <p:spPr bwMode="auto">
          <a:xfrm>
            <a:off x="1108958" y="472401"/>
            <a:ext cx="6926083" cy="4464495"/>
          </a:xfrm>
          <a:prstGeom prst="rect">
            <a:avLst/>
          </a:prstGeom>
          <a:noFill/>
        </p:spPr>
      </p:pic>
      <p:sp>
        <p:nvSpPr>
          <p:cNvPr id="5" name="ZoneTexte 4"/>
          <p:cNvSpPr txBox="1"/>
          <p:nvPr/>
        </p:nvSpPr>
        <p:spPr bwMode="auto">
          <a:xfrm>
            <a:off x="683568" y="44624"/>
            <a:ext cx="5939446" cy="369332"/>
          </a:xfrm>
          <a:prstGeom prst="rect">
            <a:avLst/>
          </a:prstGeom>
          <a:noFill/>
        </p:spPr>
        <p:txBody>
          <a:bodyPr wrap="none" rtlCol="0">
            <a:spAutoFit/>
          </a:bodyPr>
          <a:lstStyle/>
          <a:p>
            <a:pPr>
              <a:defRPr/>
            </a:pPr>
            <a:r>
              <a:rPr lang="fr-FR"/>
              <a:t>Sobriété : Quel rôle pour les transformations digitales</a:t>
            </a:r>
            <a:endParaRPr/>
          </a:p>
        </p:txBody>
      </p:sp>
      <p:sp>
        <p:nvSpPr>
          <p:cNvPr id="7" name="ZoneTexte 6"/>
          <p:cNvSpPr txBox="1"/>
          <p:nvPr/>
        </p:nvSpPr>
        <p:spPr bwMode="auto">
          <a:xfrm>
            <a:off x="150416" y="4797152"/>
            <a:ext cx="8892480" cy="1600438"/>
          </a:xfrm>
          <a:prstGeom prst="rect">
            <a:avLst/>
          </a:prstGeom>
          <a:noFill/>
        </p:spPr>
        <p:txBody>
          <a:bodyPr wrap="square">
            <a:spAutoFit/>
          </a:bodyPr>
          <a:lstStyle/>
          <a:p>
            <a:pPr>
              <a:defRPr/>
            </a:pPr>
            <a:r>
              <a:rPr lang="fr-FR" sz="1400"/>
              <a:t>Tirer parti des améliorations dans la prestation de services aux utilisateurs finaux grâce aux innovations, et les innovations dans l'organisation du marché, entraînent de fortes réductions en amont utilisation des ressources (degré de confiance élevé).</a:t>
            </a:r>
            <a:endParaRPr/>
          </a:p>
          <a:p>
            <a:pPr>
              <a:defRPr/>
            </a:pPr>
            <a:endParaRPr lang="fr-FR" sz="1400"/>
          </a:p>
          <a:p>
            <a:pPr>
              <a:defRPr/>
            </a:pPr>
            <a:r>
              <a:rPr lang="fr-FR" sz="1400"/>
              <a:t>Les systèmes de prestation de services alternatifs, par exemple ceux rendus possibles par la numérisation, le partage d’ initiatives d'économie et initiatives d'économie circulaire, ont à ce jour apporté une contribution limitée à atténuation du changement climatique (confiance moyenne).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628650" y="-171400"/>
            <a:ext cx="7886700" cy="1325563"/>
          </a:xfrm>
        </p:spPr>
        <p:txBody>
          <a:bodyPr/>
          <a:lstStyle/>
          <a:p>
            <a:pPr>
              <a:defRPr/>
            </a:pPr>
            <a:r>
              <a:rPr lang="fr-FR"/>
              <a:t>Quels choix alimentaires ?</a:t>
            </a:r>
            <a:endParaRPr/>
          </a:p>
        </p:txBody>
      </p:sp>
      <p:sp>
        <p:nvSpPr>
          <p:cNvPr id="4" name="Rectangle 2"/>
          <p:cNvSpPr>
            <a:spLocks noChangeArrowheads="1"/>
          </p:cNvSpPr>
          <p:nvPr/>
        </p:nvSpPr>
        <p:spPr bwMode="auto">
          <a:xfrm>
            <a:off x="467544" y="1916832"/>
            <a:ext cx="9144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fr-FR"/>
          </a:p>
        </p:txBody>
      </p:sp>
      <p:pic>
        <p:nvPicPr>
          <p:cNvPr id="4097" name="Image 11"/>
          <p:cNvPicPr>
            <a:picLocks noChangeAspect="1" noChangeArrowheads="1"/>
          </p:cNvPicPr>
          <p:nvPr/>
        </p:nvPicPr>
        <p:blipFill>
          <a:blip r:embed="rId2"/>
          <a:stretch/>
        </p:blipFill>
        <p:spPr bwMode="auto">
          <a:xfrm>
            <a:off x="827584" y="759140"/>
            <a:ext cx="7488832" cy="533971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Des actions pour limiter les impacts</a:t>
            </a:r>
            <a:endParaRPr/>
          </a:p>
        </p:txBody>
      </p:sp>
      <p:sp>
        <p:nvSpPr>
          <p:cNvPr id="3" name="Espace réservé du contenu 2"/>
          <p:cNvSpPr>
            <a:spLocks noGrp="1"/>
          </p:cNvSpPr>
          <p:nvPr>
            <p:ph idx="1"/>
          </p:nvPr>
        </p:nvSpPr>
        <p:spPr bwMode="auto">
          <a:xfrm>
            <a:off x="611558" y="3573016"/>
            <a:ext cx="7776865" cy="2520280"/>
          </a:xfrm>
        </p:spPr>
        <p:txBody>
          <a:bodyPr>
            <a:normAutofit/>
          </a:bodyPr>
          <a:lstStyle/>
          <a:p>
            <a:pPr>
              <a:buFont typeface="Symbol"/>
              <a:buChar char="Þ"/>
              <a:defRPr/>
            </a:pPr>
            <a:r>
              <a:rPr lang="fr-FR" sz="1600"/>
              <a:t> Des changements qui doivent être </a:t>
            </a:r>
            <a:r>
              <a:rPr lang="fr-FR" sz="1600" b="1"/>
              <a:t>initiés rapidement </a:t>
            </a:r>
            <a:r>
              <a:rPr lang="fr-FR" sz="1600"/>
              <a:t>mais qui requièrent pour certains  un </a:t>
            </a:r>
            <a:r>
              <a:rPr lang="fr-FR" sz="1600" b="1"/>
              <a:t>temps de déploiement qui peut être long et incrémental</a:t>
            </a:r>
            <a:endParaRPr/>
          </a:p>
          <a:p>
            <a:pPr>
              <a:buFont typeface="Symbol"/>
              <a:buChar char="Þ"/>
              <a:defRPr/>
            </a:pPr>
            <a:r>
              <a:rPr lang="fr-FR" sz="1600"/>
              <a:t> Des </a:t>
            </a:r>
            <a:r>
              <a:rPr lang="fr-FR" sz="1600" b="1"/>
              <a:t>enjeux de formation </a:t>
            </a:r>
            <a:r>
              <a:rPr lang="fr-FR" sz="1600"/>
              <a:t>à de nouveaux métiers, à de nouvelles pratiques indispensables pour mener cette transformation profonde </a:t>
            </a:r>
            <a:endParaRPr/>
          </a:p>
          <a:p>
            <a:pPr>
              <a:buFont typeface="Symbol"/>
              <a:buChar char="Þ"/>
              <a:defRPr/>
            </a:pPr>
            <a:r>
              <a:rPr lang="fr-FR" sz="1600"/>
              <a:t> Des </a:t>
            </a:r>
            <a:r>
              <a:rPr lang="fr-FR" sz="1600" b="1"/>
              <a:t>enjeux de coopération et de partage des connaissances </a:t>
            </a:r>
            <a:r>
              <a:rPr lang="fr-FR" sz="1600"/>
              <a:t>(connaissances scientifiques et techniques, enjeux de éducation, formation)</a:t>
            </a:r>
            <a:endParaRPr/>
          </a:p>
        </p:txBody>
      </p:sp>
      <p:sp>
        <p:nvSpPr>
          <p:cNvPr id="7" name="ZoneTexte 6"/>
          <p:cNvSpPr txBox="1"/>
          <p:nvPr/>
        </p:nvSpPr>
        <p:spPr bwMode="auto">
          <a:xfrm>
            <a:off x="189258" y="1183685"/>
            <a:ext cx="8840261" cy="1754326"/>
          </a:xfrm>
          <a:prstGeom prst="rect">
            <a:avLst/>
          </a:prstGeom>
          <a:noFill/>
        </p:spPr>
        <p:txBody>
          <a:bodyPr wrap="square">
            <a:spAutoFit/>
          </a:bodyPr>
          <a:lstStyle/>
          <a:p>
            <a:pPr algn="l">
              <a:spcBef>
                <a:spcPts val="0"/>
              </a:spcBef>
              <a:spcAft>
                <a:spcPts val="0"/>
              </a:spcAft>
              <a:defRPr/>
            </a:pPr>
            <a:r>
              <a:rPr lang="fr-FR" sz="1800" i="0" u="none" strike="noStrike">
                <a:solidFill>
                  <a:srgbClr val="000000"/>
                </a:solidFill>
                <a:latin typeface="Calibri"/>
              </a:rPr>
              <a:t>GIEC WG3: </a:t>
            </a:r>
            <a:r>
              <a:rPr lang="fr-FR" sz="1800" b="1" i="0" u="none" strike="noStrike">
                <a:solidFill>
                  <a:srgbClr val="000000"/>
                </a:solidFill>
                <a:latin typeface="Calibri"/>
              </a:rPr>
              <a:t>Trajectoires soutenables requièrent</a:t>
            </a:r>
            <a:endParaRPr/>
          </a:p>
          <a:p>
            <a:pPr algn="l">
              <a:spcBef>
                <a:spcPts val="0"/>
              </a:spcBef>
              <a:spcAft>
                <a:spcPts val="0"/>
              </a:spcAft>
              <a:buFont typeface="Arial"/>
              <a:buChar char="•"/>
              <a:defRPr/>
            </a:pPr>
            <a:r>
              <a:rPr lang="fr-FR" sz="1800" b="1" i="0" u="none" strike="noStrike">
                <a:solidFill>
                  <a:srgbClr val="000000"/>
                </a:solidFill>
                <a:latin typeface="Calibri"/>
              </a:rPr>
              <a:t> Changements transformateurs</a:t>
            </a:r>
            <a:r>
              <a:rPr lang="fr-FR" sz="1800" b="0" i="0" u="none" strike="noStrike">
                <a:solidFill>
                  <a:srgbClr val="000000"/>
                </a:solidFill>
                <a:latin typeface="Calibri"/>
              </a:rPr>
              <a:t> qui </a:t>
            </a:r>
            <a:r>
              <a:rPr lang="fr-FR" sz="1800" b="1" i="0" u="none" strike="noStrike">
                <a:solidFill>
                  <a:srgbClr val="00B0F0"/>
                </a:solidFill>
                <a:latin typeface="Calibri"/>
              </a:rPr>
              <a:t>bouleversent les tendances actuelles </a:t>
            </a:r>
            <a:r>
              <a:rPr lang="fr-FR" sz="1800" b="0" i="0" u="none" strike="noStrike">
                <a:solidFill>
                  <a:srgbClr val="000000"/>
                </a:solidFill>
                <a:latin typeface="Calibri"/>
              </a:rPr>
              <a:t>du développement</a:t>
            </a:r>
            <a:endParaRPr/>
          </a:p>
          <a:p>
            <a:pPr algn="l">
              <a:spcBef>
                <a:spcPts val="0"/>
              </a:spcBef>
              <a:spcAft>
                <a:spcPts val="0"/>
              </a:spcAft>
              <a:buFont typeface="Arial"/>
              <a:buChar char="•"/>
              <a:defRPr/>
            </a:pPr>
            <a:endParaRPr lang="fr-FR" sz="1800" b="0" i="0" u="none" strike="noStrike">
              <a:solidFill>
                <a:srgbClr val="000000"/>
              </a:solidFill>
              <a:latin typeface="Calibri"/>
            </a:endParaRPr>
          </a:p>
          <a:p>
            <a:pPr algn="l">
              <a:spcBef>
                <a:spcPts val="0"/>
              </a:spcBef>
              <a:spcAft>
                <a:spcPts val="0"/>
              </a:spcAft>
              <a:buFont typeface="Arial"/>
              <a:buChar char="•"/>
              <a:defRPr/>
            </a:pPr>
            <a:r>
              <a:rPr lang="fr-FR" sz="1800">
                <a:solidFill>
                  <a:srgbClr val="000000"/>
                </a:solidFill>
                <a:latin typeface="Calibri"/>
              </a:rPr>
              <a:t> </a:t>
            </a:r>
            <a:r>
              <a:rPr lang="fr-FR" sz="1800" b="0" i="0" u="none" strike="noStrike">
                <a:solidFill>
                  <a:srgbClr val="000000"/>
                </a:solidFill>
                <a:latin typeface="Calibri"/>
              </a:rPr>
              <a:t>Des choix qui ne sont </a:t>
            </a:r>
            <a:r>
              <a:rPr lang="fr-FR" sz="1800" b="1" i="0" u="none" strike="noStrike">
                <a:solidFill>
                  <a:srgbClr val="000000"/>
                </a:solidFill>
                <a:latin typeface="Calibri"/>
              </a:rPr>
              <a:t>pas marginaux</a:t>
            </a:r>
            <a:r>
              <a:rPr lang="fr-FR" sz="1800" b="0" i="0" u="none" strike="noStrike">
                <a:solidFill>
                  <a:srgbClr val="000000"/>
                </a:solidFill>
                <a:latin typeface="Calibri"/>
              </a:rPr>
              <a:t>, mais </a:t>
            </a:r>
            <a:r>
              <a:rPr lang="fr-FR" sz="1800" b="1" i="0" u="none" strike="noStrike">
                <a:solidFill>
                  <a:srgbClr val="000000"/>
                </a:solidFill>
                <a:latin typeface="Calibri"/>
              </a:rPr>
              <a:t>des </a:t>
            </a:r>
            <a:r>
              <a:rPr lang="fr-FR" sz="1800" b="1" i="0" u="none" strike="noStrike">
                <a:solidFill>
                  <a:srgbClr val="00B0F0"/>
                </a:solidFill>
                <a:latin typeface="Calibri"/>
              </a:rPr>
              <a:t>changements systémiques </a:t>
            </a:r>
            <a:r>
              <a:rPr lang="fr-FR" sz="1800" b="0" i="0" u="none" strike="noStrike">
                <a:solidFill>
                  <a:srgbClr val="000000"/>
                </a:solidFill>
                <a:latin typeface="Calibri"/>
              </a:rPr>
              <a:t>(technologiques, sociaux, styles de vie)</a:t>
            </a:r>
            <a:r>
              <a:rPr lang="fr-FR" sz="1800" b="1" i="0" u="none" strike="noStrike">
                <a:solidFill>
                  <a:srgbClr val="000000"/>
                </a:solidFill>
                <a:latin typeface="Calibri"/>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246049" y="136786"/>
            <a:ext cx="7632848" cy="562074"/>
          </a:xfrm>
        </p:spPr>
        <p:txBody>
          <a:bodyPr>
            <a:normAutofit/>
          </a:bodyPr>
          <a:lstStyle/>
          <a:p>
            <a:pPr>
              <a:defRPr/>
            </a:pPr>
            <a:r>
              <a:rPr lang="fr-FR" sz="2500" b="1" i="0" u="none" strike="noStrike">
                <a:solidFill>
                  <a:srgbClr val="000000"/>
                </a:solidFill>
              </a:rPr>
              <a:t>S’engager en continu vers la soutenabilité</a:t>
            </a:r>
            <a:endParaRPr lang="fr-FR" sz="2500"/>
          </a:p>
        </p:txBody>
      </p:sp>
      <p:pic>
        <p:nvPicPr>
          <p:cNvPr id="2050" name="Picture 2"/>
          <p:cNvPicPr>
            <a:picLocks noChangeAspect="1" noChangeArrowheads="1"/>
          </p:cNvPicPr>
          <p:nvPr/>
        </p:nvPicPr>
        <p:blipFill>
          <a:blip r:embed="rId2"/>
          <a:stretch/>
        </p:blipFill>
        <p:spPr bwMode="auto">
          <a:xfrm>
            <a:off x="370073" y="1067288"/>
            <a:ext cx="5138031" cy="4118815"/>
          </a:xfrm>
          <a:prstGeom prst="rect">
            <a:avLst/>
          </a:prstGeom>
          <a:noFill/>
        </p:spPr>
      </p:pic>
      <p:sp>
        <p:nvSpPr>
          <p:cNvPr id="9" name="ZoneTexte 8"/>
          <p:cNvSpPr txBox="1"/>
          <p:nvPr/>
        </p:nvSpPr>
        <p:spPr bwMode="auto">
          <a:xfrm>
            <a:off x="5511402" y="1281592"/>
            <a:ext cx="3533388" cy="3754874"/>
          </a:xfrm>
          <a:prstGeom prst="rect">
            <a:avLst/>
          </a:prstGeom>
          <a:noFill/>
        </p:spPr>
        <p:txBody>
          <a:bodyPr wrap="square">
            <a:spAutoFit/>
          </a:bodyPr>
          <a:lstStyle/>
          <a:p>
            <a:pPr algn="l">
              <a:spcBef>
                <a:spcPts val="0"/>
              </a:spcBef>
              <a:spcAft>
                <a:spcPts val="0"/>
              </a:spcAft>
              <a:defRPr/>
            </a:pPr>
            <a:r>
              <a:rPr lang="fr-FR" sz="1400" i="0" u="none" strike="noStrike">
                <a:solidFill>
                  <a:srgbClr val="000000"/>
                </a:solidFill>
                <a:latin typeface="Calibri"/>
              </a:rPr>
              <a:t>GIEC WG3:</a:t>
            </a:r>
            <a:endParaRPr lang="fr-FR" sz="1400" b="0" i="0" u="none" strike="noStrike">
              <a:solidFill>
                <a:srgbClr val="000000"/>
              </a:solidFill>
              <a:latin typeface="Arial"/>
            </a:endParaRPr>
          </a:p>
          <a:p>
            <a:pPr algn="l">
              <a:spcBef>
                <a:spcPts val="0"/>
              </a:spcBef>
              <a:spcAft>
                <a:spcPts val="0"/>
              </a:spcAft>
              <a:buFont typeface="Arial"/>
              <a:buChar char="•"/>
              <a:defRPr/>
            </a:pPr>
            <a:r>
              <a:rPr lang="fr-FR" sz="1400">
                <a:solidFill>
                  <a:srgbClr val="000000"/>
                </a:solidFill>
                <a:latin typeface="Calibri"/>
              </a:rPr>
              <a:t> </a:t>
            </a:r>
            <a:r>
              <a:rPr lang="fr-FR" sz="1400" b="1" i="0" u="none" strike="noStrike">
                <a:solidFill>
                  <a:srgbClr val="000000"/>
                </a:solidFill>
                <a:latin typeface="Calibri"/>
              </a:rPr>
              <a:t>Points de décision </a:t>
            </a:r>
            <a:r>
              <a:rPr lang="fr-FR" sz="1400" b="0" i="0" u="none" strike="noStrike">
                <a:solidFill>
                  <a:srgbClr val="000000"/>
                </a:solidFill>
                <a:latin typeface="Calibri"/>
              </a:rPr>
              <a:t>: nouvelles infrastructures, chaînes d’approvisionnement durables, capacités institutionnelles avec une prise de décision fondée sur des éléments probants, alignement financier (investissements socialement responsables et bas ou zéro carbone), transitions justes, changements de comportements et de normes pour soutenir l’abandon de la consommation de combustibles fossiles.</a:t>
            </a:r>
            <a:endParaRPr/>
          </a:p>
          <a:p>
            <a:pPr algn="l">
              <a:spcBef>
                <a:spcPts val="0"/>
              </a:spcBef>
              <a:spcAft>
                <a:spcPts val="0"/>
              </a:spcAft>
              <a:buFont typeface="Arial"/>
              <a:buChar char="•"/>
              <a:defRPr/>
            </a:pPr>
            <a:endParaRPr lang="fr-FR" sz="1400" b="1" i="0" u="none" strike="noStrike">
              <a:solidFill>
                <a:srgbClr val="000000"/>
              </a:solidFill>
              <a:latin typeface="Arial"/>
            </a:endParaRPr>
          </a:p>
          <a:p>
            <a:pPr algn="l">
              <a:spcBef>
                <a:spcPts val="0"/>
              </a:spcBef>
              <a:spcAft>
                <a:spcPts val="0"/>
              </a:spcAft>
              <a:buFont typeface="Arial"/>
              <a:buChar char="•"/>
              <a:defRPr/>
            </a:pPr>
            <a:r>
              <a:rPr lang="fr-FR" sz="1400">
                <a:solidFill>
                  <a:srgbClr val="000000"/>
                </a:solidFill>
                <a:latin typeface="Calibri"/>
              </a:rPr>
              <a:t> </a:t>
            </a:r>
            <a:r>
              <a:rPr lang="fr-FR" sz="1400" b="0" i="0" u="none" strike="noStrike">
                <a:solidFill>
                  <a:srgbClr val="000000"/>
                </a:solidFill>
                <a:latin typeface="Calibri"/>
              </a:rPr>
              <a:t>Modes de gouvernance, confiance sociale et politique pour aligner et soutenir des processus et stratégies qui soient </a:t>
            </a:r>
            <a:r>
              <a:rPr lang="fr-FR" sz="1400" b="0" i="0" u="none" strike="noStrike">
                <a:solidFill>
                  <a:srgbClr val="00B0F0"/>
                </a:solidFill>
                <a:latin typeface="Calibri"/>
              </a:rPr>
              <a:t>écologiquement et socialement justes à long terme</a:t>
            </a:r>
            <a:endParaRPr lang="fr-FR" sz="1400" b="0" i="0" u="none" strike="noStrike">
              <a:solidFill>
                <a:srgbClr val="000000"/>
              </a:solidFill>
              <a:latin typeface="Arial"/>
            </a:endParaRPr>
          </a:p>
        </p:txBody>
      </p:sp>
      <p:sp>
        <p:nvSpPr>
          <p:cNvPr id="11" name="ZoneTexte 10"/>
          <p:cNvSpPr txBox="1"/>
          <p:nvPr/>
        </p:nvSpPr>
        <p:spPr bwMode="auto">
          <a:xfrm>
            <a:off x="-324544" y="954426"/>
            <a:ext cx="4622799" cy="369332"/>
          </a:xfrm>
          <a:prstGeom prst="rect">
            <a:avLst/>
          </a:prstGeom>
          <a:noFill/>
        </p:spPr>
        <p:txBody>
          <a:bodyPr wrap="square">
            <a:spAutoFit/>
          </a:bodyPr>
          <a:lstStyle/>
          <a:p>
            <a:pPr algn="ctr">
              <a:spcBef>
                <a:spcPts val="0"/>
              </a:spcBef>
              <a:spcAft>
                <a:spcPts val="0"/>
              </a:spcAft>
              <a:defRPr/>
            </a:pPr>
            <a:r>
              <a:rPr lang="fr-FR" sz="1800" b="0" i="0" u="none" strike="noStrike">
                <a:solidFill>
                  <a:srgbClr val="000000"/>
                </a:solidFill>
                <a:latin typeface="Calibri"/>
              </a:rPr>
              <a:t>Réorientation des trajectoires</a:t>
            </a:r>
            <a:endParaRPr lang="fr-FR"/>
          </a:p>
        </p:txBody>
      </p:sp>
      <p:sp>
        <p:nvSpPr>
          <p:cNvPr id="13" name="ZoneTexte 12"/>
          <p:cNvSpPr txBox="1"/>
          <p:nvPr/>
        </p:nvSpPr>
        <p:spPr bwMode="auto">
          <a:xfrm>
            <a:off x="227546" y="5279892"/>
            <a:ext cx="8817244" cy="1723549"/>
          </a:xfrm>
          <a:prstGeom prst="rect">
            <a:avLst/>
          </a:prstGeom>
          <a:noFill/>
        </p:spPr>
        <p:txBody>
          <a:bodyPr wrap="square">
            <a:spAutoFit/>
          </a:bodyPr>
          <a:lstStyle/>
          <a:p>
            <a:pPr algn="l">
              <a:spcBef>
                <a:spcPts val="0"/>
              </a:spcBef>
              <a:spcAft>
                <a:spcPts val="1200"/>
              </a:spcAft>
              <a:defRPr/>
            </a:pPr>
            <a:r>
              <a:rPr lang="fr-FR" sz="1600" b="1" i="0" u="none" strike="noStrike">
                <a:solidFill>
                  <a:srgbClr val="595959"/>
                </a:solidFill>
                <a:latin typeface="Arial"/>
              </a:rPr>
              <a:t>=&gt; Chaque décision est une opportunité d’aller vers DS ou de verrouiller sur plusieurs années une trajectoire non soutenable </a:t>
            </a:r>
            <a:br>
              <a:rPr lang="fr-FR" sz="1600" b="1" i="0" u="none" strike="noStrike">
                <a:solidFill>
                  <a:srgbClr val="595959"/>
                </a:solidFill>
                <a:latin typeface="Arial"/>
              </a:rPr>
            </a:br>
            <a:endParaRPr lang="fr-FR" sz="1600" b="0" i="0" u="none" strike="noStrike">
              <a:solidFill>
                <a:srgbClr val="000000"/>
              </a:solidFill>
            </a:endParaRPr>
          </a:p>
          <a:p>
            <a:pPr>
              <a:defRPr/>
            </a:pPr>
            <a:br>
              <a:rPr lang="fr-FR" sz="1600"/>
            </a:br>
            <a:br>
              <a:rPr lang="fr-FR" sz="1600"/>
            </a:br>
            <a:endParaRPr lang="fr-FR" sz="1600"/>
          </a:p>
        </p:txBody>
      </p:sp>
      <p:sp>
        <p:nvSpPr>
          <p:cNvPr id="4" name="ZoneTexte 3"/>
          <p:cNvSpPr txBox="1"/>
          <p:nvPr/>
        </p:nvSpPr>
        <p:spPr bwMode="auto">
          <a:xfrm>
            <a:off x="163378" y="5881915"/>
            <a:ext cx="8817244" cy="1723549"/>
          </a:xfrm>
          <a:prstGeom prst="rect">
            <a:avLst/>
          </a:prstGeom>
          <a:noFill/>
        </p:spPr>
        <p:txBody>
          <a:bodyPr wrap="square">
            <a:spAutoFit/>
          </a:bodyPr>
          <a:lstStyle/>
          <a:p>
            <a:pPr algn="l">
              <a:spcBef>
                <a:spcPts val="0"/>
              </a:spcBef>
              <a:spcAft>
                <a:spcPts val="1200"/>
              </a:spcAft>
              <a:defRPr/>
            </a:pPr>
            <a:r>
              <a:rPr lang="fr-FR" sz="1600" b="1" i="0" u="sng" strike="noStrike">
                <a:solidFill>
                  <a:schemeClr val="accent6">
                    <a:lumMod val="75000"/>
                  </a:schemeClr>
                </a:solidFill>
                <a:latin typeface="Arial"/>
              </a:rPr>
              <a:t>Pour l’université: </a:t>
            </a:r>
            <a:r>
              <a:rPr lang="fr-FR" sz="1600" b="1" i="0" u="none" strike="noStrike">
                <a:solidFill>
                  <a:schemeClr val="accent6">
                    <a:lumMod val="75000"/>
                  </a:schemeClr>
                </a:solidFill>
                <a:latin typeface="Arial"/>
              </a:rPr>
              <a:t>insérer la soutenabilité dans les critères de sélection dans l’ensemble des processus de décision</a:t>
            </a:r>
            <a:br>
              <a:rPr lang="fr-FR" sz="1600" b="1" i="0" u="none" strike="noStrike">
                <a:solidFill>
                  <a:schemeClr val="accent6">
                    <a:lumMod val="75000"/>
                  </a:schemeClr>
                </a:solidFill>
                <a:latin typeface="Arial"/>
              </a:rPr>
            </a:br>
            <a:endParaRPr lang="fr-FR" sz="1600" b="0" i="0" u="none" strike="noStrike">
              <a:solidFill>
                <a:schemeClr val="accent6">
                  <a:lumMod val="75000"/>
                </a:schemeClr>
              </a:solidFill>
            </a:endParaRPr>
          </a:p>
          <a:p>
            <a:pPr>
              <a:defRPr/>
            </a:pPr>
            <a:br>
              <a:rPr lang="fr-FR" sz="1600"/>
            </a:br>
            <a:br>
              <a:rPr lang="fr-FR" sz="1600"/>
            </a:br>
            <a:endParaRPr lang="fr-FR" sz="1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6" name="Google Shape;288;p41"/>
          <p:cNvSpPr txBox="1"/>
          <p:nvPr/>
        </p:nvSpPr>
        <p:spPr bwMode="auto">
          <a:xfrm>
            <a:off x="263869" y="188640"/>
            <a:ext cx="8520600" cy="572700"/>
          </a:xfrm>
          <a:prstGeom prst="rect">
            <a:avLst/>
          </a:prstGeom>
          <a:noFill/>
        </p:spPr>
        <p:txBody>
          <a:bodyPr spcFirstLastPara="1" vert="horz" wrap="square" lIns="91425" tIns="91425" rIns="91425" bIns="91425" rtlCol="0" anchor="t" anchorCtr="0">
            <a:normAutofit fontScale="82500" lnSpcReduction="10000"/>
          </a:bodyPr>
          <a:lstStyle>
            <a:lvl1pPr algn="l" defTabSz="685800">
              <a:lnSpc>
                <a:spcPct val="90000"/>
              </a:lnSpc>
              <a:spcBef>
                <a:spcPts val="0"/>
              </a:spcBef>
              <a:buNone/>
              <a:defRPr sz="2800" b="1">
                <a:solidFill>
                  <a:schemeClr val="tx2"/>
                </a:solidFill>
                <a:latin typeface="+mj-lt"/>
                <a:ea typeface="+mj-ea"/>
                <a:cs typeface="+mj-cs"/>
              </a:defRPr>
            </a:lvl1pPr>
          </a:lstStyle>
          <a:p>
            <a:pPr>
              <a:spcBef>
                <a:spcPts val="0"/>
              </a:spcBef>
              <a:defRPr/>
            </a:pPr>
            <a:r>
              <a:rPr lang="fr-FR"/>
              <a:t>Le développement soutenable à l’Université Paris-Saclay</a:t>
            </a:r>
            <a:endParaRPr/>
          </a:p>
        </p:txBody>
      </p:sp>
      <p:sp>
        <p:nvSpPr>
          <p:cNvPr id="7" name="Google Shape;290;p41"/>
          <p:cNvSpPr txBox="1"/>
          <p:nvPr/>
        </p:nvSpPr>
        <p:spPr bwMode="auto">
          <a:xfrm>
            <a:off x="2355075" y="908720"/>
            <a:ext cx="3801102" cy="830966"/>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a:spcBef>
                <a:spcPts val="0"/>
              </a:spcBef>
              <a:spcAft>
                <a:spcPts val="0"/>
              </a:spcAft>
              <a:buNone/>
              <a:defRPr/>
            </a:pPr>
            <a:r>
              <a:rPr lang="fr" sz="1400" b="1"/>
              <a:t>Développement économique et social</a:t>
            </a:r>
            <a:endParaRPr/>
          </a:p>
          <a:p>
            <a:pPr marL="0" lvl="0" indent="0" algn="l">
              <a:spcBef>
                <a:spcPts val="0"/>
              </a:spcBef>
              <a:spcAft>
                <a:spcPts val="0"/>
              </a:spcAft>
              <a:buNone/>
              <a:defRPr/>
            </a:pPr>
            <a:r>
              <a:rPr lang="fr-FR" sz="1400"/>
              <a:t>mutations positives — techniques, démographiques, sociales, sanitaires </a:t>
            </a:r>
            <a:endParaRPr sz="1400"/>
          </a:p>
        </p:txBody>
      </p:sp>
      <p:sp>
        <p:nvSpPr>
          <p:cNvPr id="8" name="Google Shape;291;p41"/>
          <p:cNvSpPr txBox="1"/>
          <p:nvPr/>
        </p:nvSpPr>
        <p:spPr bwMode="auto">
          <a:xfrm>
            <a:off x="1043608" y="2182079"/>
            <a:ext cx="3084048" cy="400079"/>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0" algn="l">
              <a:spcBef>
                <a:spcPts val="0"/>
              </a:spcBef>
              <a:spcAft>
                <a:spcPts val="0"/>
              </a:spcAft>
              <a:buNone/>
              <a:defRPr/>
            </a:pPr>
            <a:r>
              <a:rPr lang="fr" sz="1400"/>
              <a:t>dans un souci </a:t>
            </a:r>
            <a:r>
              <a:rPr lang="fr" sz="1400" b="1"/>
              <a:t>d’Equité</a:t>
            </a:r>
            <a:endParaRPr sz="1400" b="1"/>
          </a:p>
        </p:txBody>
      </p:sp>
      <p:sp>
        <p:nvSpPr>
          <p:cNvPr id="9" name="Google Shape;292;p41"/>
          <p:cNvSpPr txBox="1"/>
          <p:nvPr/>
        </p:nvSpPr>
        <p:spPr bwMode="auto">
          <a:xfrm>
            <a:off x="4726895" y="2207315"/>
            <a:ext cx="3600400" cy="830966"/>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0" algn="l">
              <a:spcBef>
                <a:spcPts val="0"/>
              </a:spcBef>
              <a:spcAft>
                <a:spcPts val="0"/>
              </a:spcAft>
              <a:buNone/>
              <a:defRPr/>
            </a:pPr>
            <a:r>
              <a:rPr lang="fr" sz="1400"/>
              <a:t>dans le respect de notre </a:t>
            </a:r>
            <a:r>
              <a:rPr lang="fr" sz="1400" b="1"/>
              <a:t>environnement et des limites planétaires </a:t>
            </a:r>
            <a:endParaRPr sz="1400" b="1"/>
          </a:p>
        </p:txBody>
      </p:sp>
      <p:sp>
        <p:nvSpPr>
          <p:cNvPr id="17" name="ZoneTexte 16"/>
          <p:cNvSpPr txBox="1"/>
          <p:nvPr/>
        </p:nvSpPr>
        <p:spPr bwMode="auto">
          <a:xfrm>
            <a:off x="9324528" y="4376879"/>
            <a:ext cx="4585854" cy="923330"/>
          </a:xfrm>
          <a:prstGeom prst="rect">
            <a:avLst/>
          </a:prstGeom>
          <a:noFill/>
        </p:spPr>
        <p:txBody>
          <a:bodyPr wrap="square">
            <a:spAutoFit/>
          </a:bodyPr>
          <a:lstStyle/>
          <a:p>
            <a:pPr>
              <a:defRPr/>
            </a:pPr>
            <a:r>
              <a:rPr lang="fr-FR" sz="1800">
                <a:latin typeface="Arial"/>
              </a:rPr>
              <a:t>Cet engagement se décline en huit grands objectifs :</a:t>
            </a:r>
            <a:br>
              <a:rPr lang="fr-FR" sz="1800"/>
            </a:br>
            <a:endParaRPr lang="fr-FR"/>
          </a:p>
        </p:txBody>
      </p:sp>
      <p:sp>
        <p:nvSpPr>
          <p:cNvPr id="2" name="Google Shape;304;p42"/>
          <p:cNvSpPr txBox="1"/>
          <p:nvPr/>
        </p:nvSpPr>
        <p:spPr bwMode="auto">
          <a:xfrm>
            <a:off x="395536" y="3400475"/>
            <a:ext cx="8842781" cy="2764829"/>
          </a:xfrm>
          <a:prstGeom prst="rect">
            <a:avLst/>
          </a:prstGeom>
          <a:noFill/>
          <a:ln>
            <a:noFill/>
          </a:ln>
        </p:spPr>
        <p:txBody>
          <a:bodyPr spcFirstLastPara="1" wrap="square" lIns="91425" tIns="91425" rIns="91425" bIns="91425" anchor="t" anchorCtr="0">
            <a:spAutoFit/>
          </a:bodyPr>
          <a:lstStyle/>
          <a:p>
            <a:pPr marL="0" lvl="0" indent="0" algn="l">
              <a:lnSpc>
                <a:spcPct val="100000"/>
              </a:lnSpc>
              <a:spcBef>
                <a:spcPts val="0"/>
              </a:spcBef>
              <a:spcAft>
                <a:spcPts val="0"/>
              </a:spcAft>
              <a:buNone/>
              <a:defRPr/>
            </a:pPr>
            <a:r>
              <a:rPr lang="fr" sz="1400" b="1"/>
              <a:t>Notre mission</a:t>
            </a:r>
            <a:r>
              <a:rPr lang="fr" sz="1400"/>
              <a:t> d’enseignement et de développement et de partage des connaissances </a:t>
            </a:r>
            <a:br>
              <a:rPr lang="fr" sz="1400"/>
            </a:br>
            <a:r>
              <a:rPr lang="fr" sz="1400"/>
              <a:t>f</a:t>
            </a:r>
            <a:r>
              <a:rPr lang="fr" sz="1400" b="1"/>
              <a:t>ait pleinement partie des enjeux de développement</a:t>
            </a:r>
            <a:endParaRPr sz="1400" b="1"/>
          </a:p>
          <a:p>
            <a:pPr marL="457200" lvl="0" indent="-317500" algn="l">
              <a:lnSpc>
                <a:spcPct val="100000"/>
              </a:lnSpc>
              <a:spcBef>
                <a:spcPts val="1000"/>
              </a:spcBef>
              <a:spcAft>
                <a:spcPts val="0"/>
              </a:spcAft>
              <a:buSzPts val="1400"/>
              <a:buAutoNum type="arabicPeriod"/>
              <a:defRPr/>
            </a:pPr>
            <a:r>
              <a:rPr lang="fr" sz="1400"/>
              <a:t>Nous menons des r</a:t>
            </a:r>
            <a:r>
              <a:rPr lang="fr" sz="1400" b="1"/>
              <a:t>echerches sur l’ensemble de ces aspects</a:t>
            </a:r>
            <a:r>
              <a:rPr lang="fr" sz="1400"/>
              <a:t> et sur la vision intégrée du développement soutenable</a:t>
            </a:r>
            <a:endParaRPr sz="1400"/>
          </a:p>
          <a:p>
            <a:pPr marL="457200" lvl="0" indent="-317500" algn="l">
              <a:lnSpc>
                <a:spcPct val="100000"/>
              </a:lnSpc>
              <a:spcBef>
                <a:spcPts val="1000"/>
              </a:spcBef>
              <a:spcAft>
                <a:spcPts val="1000"/>
              </a:spcAft>
              <a:buSzPts val="1400"/>
              <a:buAutoNum type="arabicPeriod"/>
              <a:defRPr/>
            </a:pPr>
            <a:r>
              <a:rPr lang="fr" sz="1400"/>
              <a:t>L’enjeu DS étant le défi majeur auquel nos sociétés humaines font face après des décennies de dégradation de nos milieux qui menacent aujourd’hui les fondations de nos sociétés à moyen terme, </a:t>
            </a:r>
            <a:r>
              <a:rPr lang="fr" sz="1400" b="1"/>
              <a:t>nos enseignements et notre recherche doivent être alignés avec ces enjeux</a:t>
            </a:r>
            <a:endParaRPr/>
          </a:p>
          <a:p>
            <a:pPr marL="457200" indent="-317500">
              <a:spcBef>
                <a:spcPts val="1000"/>
              </a:spcBef>
              <a:spcAft>
                <a:spcPts val="1000"/>
              </a:spcAft>
              <a:buSzPts val="1400"/>
              <a:buFontTx/>
              <a:buAutoNum type="arabicPeriod"/>
              <a:defRPr/>
            </a:pPr>
            <a:r>
              <a:rPr lang="fr-FR" sz="1400" b="1"/>
              <a:t>Nos activités doivent être soutenables</a:t>
            </a:r>
            <a:r>
              <a:rPr lang="fr-FR" sz="1400"/>
              <a:t> (donc partage équitable et avec des impacts environnementaux réduits, incluant amont et aval)</a:t>
            </a:r>
            <a:endParaRPr/>
          </a:p>
        </p:txBody>
      </p:sp>
      <p:cxnSp>
        <p:nvCxnSpPr>
          <p:cNvPr id="4" name="Connecteur droit avec flèche 3"/>
          <p:cNvCxnSpPr>
            <a:cxnSpLocks/>
          </p:cNvCxnSpPr>
          <p:nvPr/>
        </p:nvCxnSpPr>
        <p:spPr bwMode="auto">
          <a:xfrm flipH="1">
            <a:off x="3275856" y="1733222"/>
            <a:ext cx="288032" cy="421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a:cxnSpLocks/>
          </p:cNvCxnSpPr>
          <p:nvPr/>
        </p:nvCxnSpPr>
        <p:spPr bwMode="auto">
          <a:xfrm>
            <a:off x="5220072" y="1739686"/>
            <a:ext cx="216024" cy="406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highlight>
                  <a:srgbClr val="FFFF00"/>
                </a:highlight>
              </a:rPr>
              <a:t>La charte</a:t>
            </a:r>
            <a:endParaRPr/>
          </a:p>
        </p:txBody>
      </p:sp>
      <p:sp>
        <p:nvSpPr>
          <p:cNvPr id="3" name="Espace réservé du contenu 2"/>
          <p:cNvSpPr>
            <a:spLocks noGrp="1"/>
          </p:cNvSpPr>
          <p:nvPr>
            <p:ph idx="1"/>
          </p:nvPr>
        </p:nvSpPr>
        <p:spPr bwMode="auto"/>
        <p:txBody>
          <a:bodyPr/>
          <a:lstStyle/>
          <a:p>
            <a:pPr>
              <a:defRPr/>
            </a:pPr>
            <a:r>
              <a:rPr lang="fr-FR"/>
              <a:t>Contenu</a:t>
            </a:r>
            <a:endParaRPr/>
          </a:p>
          <a:p>
            <a:pPr>
              <a:defRPr/>
            </a:pPr>
            <a:r>
              <a:rPr lang="fr-FR"/>
              <a:t>Signé en…</a:t>
            </a:r>
            <a:endParaRPr/>
          </a:p>
          <a:p>
            <a:pPr>
              <a:defRPr/>
            </a:pPr>
            <a:endParaRPr lang="fr-FR"/>
          </a:p>
          <a:p>
            <a:pPr>
              <a:defRPr/>
            </a:pPr>
            <a:r>
              <a:rPr lang="fr-FR"/>
              <a:t>Maintenant le temps de la montée en puissance de l’action</a:t>
            </a:r>
            <a:endParaRPr/>
          </a:p>
        </p:txBody>
      </p:sp>
      <p:sp>
        <p:nvSpPr>
          <p:cNvPr id="4" name="ZoneTexte 3"/>
          <p:cNvSpPr txBox="1"/>
          <p:nvPr/>
        </p:nvSpPr>
        <p:spPr bwMode="auto">
          <a:xfrm>
            <a:off x="7092280" y="1132114"/>
            <a:ext cx="2045753" cy="369332"/>
          </a:xfrm>
          <a:prstGeom prst="rect">
            <a:avLst/>
          </a:prstGeom>
          <a:noFill/>
        </p:spPr>
        <p:txBody>
          <a:bodyPr wrap="none" rtlCol="0">
            <a:spAutoFit/>
          </a:bodyPr>
          <a:lstStyle/>
          <a:p>
            <a:pPr>
              <a:defRPr/>
            </a:pPr>
            <a:r>
              <a:rPr lang="fr-FR">
                <a:highlight>
                  <a:srgbClr val="FFFF00"/>
                </a:highlight>
              </a:rPr>
              <a:t>Slide a construire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re 2"/>
          <p:cNvSpPr>
            <a:spLocks noGrp="1"/>
          </p:cNvSpPr>
          <p:nvPr>
            <p:ph type="title"/>
          </p:nvPr>
        </p:nvSpPr>
        <p:spPr bwMode="auto">
          <a:xfrm>
            <a:off x="323528" y="153331"/>
            <a:ext cx="7632848" cy="562074"/>
          </a:xfrm>
        </p:spPr>
        <p:txBody>
          <a:bodyPr>
            <a:normAutofit fontScale="90000"/>
          </a:bodyPr>
          <a:lstStyle/>
          <a:p>
            <a:pPr>
              <a:defRPr/>
            </a:pPr>
            <a:r>
              <a:rPr lang="fr-FR"/>
              <a:t>Le contexte du développement soutenable</a:t>
            </a:r>
            <a:endParaRPr/>
          </a:p>
        </p:txBody>
      </p:sp>
      <p:sp>
        <p:nvSpPr>
          <p:cNvPr id="6" name="ZoneTexte 5"/>
          <p:cNvSpPr txBox="1"/>
          <p:nvPr/>
        </p:nvSpPr>
        <p:spPr bwMode="auto">
          <a:xfrm>
            <a:off x="35496" y="908720"/>
            <a:ext cx="8987386" cy="584775"/>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1" i="0" u="none" strike="noStrike" cap="none">
                <a:ln>
                  <a:noFill/>
                </a:ln>
                <a:solidFill>
                  <a:srgbClr val="000000"/>
                </a:solidFill>
                <a:latin typeface="Arial"/>
              </a:rPr>
              <a:t>Constat: Trajectoires actuelles de développement ont entrainé des modifications graves, pour certaines </a:t>
            </a:r>
            <a:r>
              <a:rPr lang="fr-FR" sz="1600" b="1" i="0" u="none" strike="noStrike" cap="none">
                <a:ln>
                  <a:noFill/>
                </a:ln>
                <a:solidFill>
                  <a:srgbClr val="000000"/>
                </a:solidFill>
                <a:latin typeface="Arial"/>
                <a:cs typeface="Arial"/>
              </a:rPr>
              <a:t>irréversibles, du climat et de la biodiversité </a:t>
            </a:r>
            <a:endParaRPr lang="fr-FR" sz="500" b="1" i="0" u="none" strike="noStrike" cap="none">
              <a:ln>
                <a:noFill/>
              </a:ln>
              <a:solidFill>
                <a:srgbClr val="000000"/>
              </a:solidFill>
            </a:endParaRPr>
          </a:p>
        </p:txBody>
      </p:sp>
      <p:sp>
        <p:nvSpPr>
          <p:cNvPr id="8" name="ZoneTexte 7"/>
          <p:cNvSpPr txBox="1"/>
          <p:nvPr/>
        </p:nvSpPr>
        <p:spPr bwMode="auto">
          <a:xfrm>
            <a:off x="4634783" y="3212976"/>
            <a:ext cx="4619965" cy="155427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200" b="0" i="0" u="none" strike="noStrike" cap="none">
                <a:ln>
                  <a:noFill/>
                </a:ln>
                <a:solidFill>
                  <a:schemeClr val="tx2"/>
                </a:solidFill>
                <a:latin typeface="Arial"/>
                <a:cs typeface="Arial"/>
              </a:rPr>
              <a:t>25% des espèces de la plupart des groupes d’animaux et de végétaux étudiés sont déjà menacés d’extinction </a:t>
            </a:r>
            <a:br>
              <a:rPr lang="fr-FR" sz="1200" b="0" i="0" u="none" strike="noStrike" cap="none">
                <a:ln>
                  <a:noFill/>
                </a:ln>
                <a:solidFill>
                  <a:schemeClr val="tx2"/>
                </a:solidFill>
                <a:latin typeface="Arial"/>
                <a:cs typeface="Arial"/>
              </a:rPr>
            </a:br>
            <a:r>
              <a:rPr lang="fr-FR" sz="1200" i="0" u="none" strike="noStrike">
                <a:solidFill>
                  <a:srgbClr val="333333"/>
                </a:solidFill>
                <a:latin typeface="Arial"/>
                <a:cs typeface="Arial"/>
              </a:rPr>
              <a:t>Rythme actuel d’extinction des espèces est 100 à 1.000 fois supérieur à celui constaté lors des 10 millions d’années passées, (IPBES, 2019)</a:t>
            </a:r>
            <a:endParaRPr lang="fr-FR" sz="300" i="0" u="none" strike="noStrike" cap="none">
              <a:ln>
                <a:noFill/>
              </a:ln>
              <a:solidFill>
                <a:schemeClr val="tx2"/>
              </a:solidFill>
              <a:latin typeface="Arial"/>
              <a:cs typeface="Arial"/>
            </a:endParaRPr>
          </a:p>
          <a:p>
            <a:pPr marL="0" marR="0" lvl="0" indent="0" algn="l" defTabSz="914400">
              <a:lnSpc>
                <a:spcPct val="100000"/>
              </a:lnSpc>
              <a:spcBef>
                <a:spcPts val="0"/>
              </a:spcBef>
              <a:spcAft>
                <a:spcPts val="0"/>
              </a:spcAft>
              <a:buClrTx/>
              <a:buSzTx/>
              <a:buFontTx/>
              <a:buNone/>
              <a:defRPr/>
            </a:pPr>
            <a:endParaRPr lang="fr-FR" sz="300" b="0" i="0" u="none" strike="noStrike" cap="none">
              <a:ln>
                <a:noFill/>
              </a:ln>
              <a:solidFill>
                <a:srgbClr val="000000"/>
              </a:solidFill>
            </a:endParaRPr>
          </a:p>
          <a:p>
            <a:pPr marL="0" marR="0" lvl="0" indent="0" algn="l" defTabSz="914400">
              <a:lnSpc>
                <a:spcPct val="100000"/>
              </a:lnSpc>
              <a:spcBef>
                <a:spcPts val="0"/>
              </a:spcBef>
              <a:spcAft>
                <a:spcPts val="0"/>
              </a:spcAft>
              <a:buClrTx/>
              <a:buSzTx/>
              <a:buFontTx/>
              <a:buNone/>
              <a:defRPr/>
            </a:pPr>
            <a:br>
              <a:rPr lang="fr-FR" sz="1600" b="0" i="0" u="none" strike="noStrike" cap="none">
                <a:ln>
                  <a:noFill/>
                </a:ln>
                <a:solidFill>
                  <a:srgbClr val="000000"/>
                </a:solidFill>
                <a:latin typeface="Arial"/>
              </a:rPr>
            </a:br>
            <a:endParaRPr lang="fr-FR" sz="1600" b="0" i="0" u="none" strike="noStrike" cap="none">
              <a:ln>
                <a:noFill/>
              </a:ln>
              <a:solidFill>
                <a:srgbClr val="000000"/>
              </a:solidFill>
              <a:latin typeface="Arial"/>
            </a:endParaRPr>
          </a:p>
        </p:txBody>
      </p:sp>
      <p:sp>
        <p:nvSpPr>
          <p:cNvPr id="10" name="ZoneTexte 9"/>
          <p:cNvSpPr txBox="1"/>
          <p:nvPr/>
        </p:nvSpPr>
        <p:spPr bwMode="auto">
          <a:xfrm>
            <a:off x="323528" y="3385339"/>
            <a:ext cx="4421684" cy="523220"/>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400" b="0" i="0" u="none" strike="noStrike" cap="none">
                <a:ln>
                  <a:noFill/>
                </a:ln>
                <a:solidFill>
                  <a:srgbClr val="000000"/>
                </a:solidFill>
                <a:latin typeface="Arial"/>
                <a:cs typeface="Arial"/>
              </a:rPr>
              <a:t>Intensification des extrêmes climatiques dans toutes les régions habitées de la planète (GIEC, 2021)</a:t>
            </a:r>
            <a:endParaRPr lang="fr-FR" sz="400" b="0" i="0" u="none" strike="noStrike" cap="none">
              <a:ln>
                <a:noFill/>
              </a:ln>
              <a:solidFill>
                <a:srgbClr val="000000"/>
              </a:solidFill>
            </a:endParaRPr>
          </a:p>
        </p:txBody>
      </p:sp>
      <p:sp>
        <p:nvSpPr>
          <p:cNvPr id="12" name="ZoneTexte 11"/>
          <p:cNvSpPr txBox="1"/>
          <p:nvPr/>
        </p:nvSpPr>
        <p:spPr bwMode="auto">
          <a:xfrm>
            <a:off x="320914" y="5414643"/>
            <a:ext cx="4677506" cy="1508105"/>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endParaRPr lang="fr-FR" b="0" i="0" u="none" strike="noStrike" cap="none">
              <a:ln>
                <a:noFill/>
              </a:ln>
              <a:solidFill>
                <a:srgbClr val="000000"/>
              </a:solidFill>
              <a:latin typeface="Arial"/>
            </a:endParaRPr>
          </a:p>
          <a:p>
            <a:pPr marL="0" marR="0" lvl="0" indent="0" algn="l" defTabSz="914400">
              <a:lnSpc>
                <a:spcPct val="100000"/>
              </a:lnSpc>
              <a:spcBef>
                <a:spcPts val="0"/>
              </a:spcBef>
              <a:spcAft>
                <a:spcPts val="0"/>
              </a:spcAft>
              <a:buClrTx/>
              <a:buSzTx/>
              <a:buFontTx/>
              <a:buNone/>
              <a:defRPr/>
            </a:pPr>
            <a:r>
              <a:rPr lang="fr-FR" sz="1400" b="0" i="0" u="none" strike="noStrike" cap="none">
                <a:ln>
                  <a:noFill/>
                </a:ln>
                <a:solidFill>
                  <a:srgbClr val="000000"/>
                </a:solidFill>
                <a:latin typeface="Arial"/>
                <a:cs typeface="Arial"/>
              </a:rPr>
              <a:t>3,3-3,6 milliards de personnes dans des contextes hautement vulnérables face au changement climatique (GIEC, 2022)</a:t>
            </a:r>
            <a:endParaRPr lang="fr-FR" sz="400" b="0" i="0" u="none" strike="noStrike" cap="none">
              <a:ln>
                <a:noFill/>
              </a:ln>
              <a:solidFill>
                <a:srgbClr val="000000"/>
              </a:solidFill>
            </a:endParaRPr>
          </a:p>
          <a:p>
            <a:pPr marL="0" marR="0" lvl="0" indent="0" algn="l" defTabSz="914400">
              <a:lnSpc>
                <a:spcPct val="100000"/>
              </a:lnSpc>
              <a:spcBef>
                <a:spcPts val="0"/>
              </a:spcBef>
              <a:spcAft>
                <a:spcPts val="0"/>
              </a:spcAft>
              <a:buClrTx/>
              <a:buSzTx/>
              <a:buFontTx/>
              <a:buNone/>
              <a:defRPr/>
            </a:pPr>
            <a:br>
              <a:rPr lang="fr-FR" b="0" i="0" u="none" strike="noStrike" cap="none">
                <a:ln>
                  <a:noFill/>
                </a:ln>
                <a:solidFill>
                  <a:schemeClr val="tx1"/>
                </a:solidFill>
                <a:latin typeface="Arial"/>
              </a:rPr>
            </a:br>
            <a:endParaRPr lang="fr-FR" sz="1400"/>
          </a:p>
        </p:txBody>
      </p:sp>
      <p:sp>
        <p:nvSpPr>
          <p:cNvPr id="14" name="ZoneTexte 13"/>
          <p:cNvSpPr txBox="1"/>
          <p:nvPr/>
        </p:nvSpPr>
        <p:spPr bwMode="auto">
          <a:xfrm>
            <a:off x="-2788103" y="-16621312"/>
            <a:ext cx="8041820" cy="1107996"/>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endParaRPr lang="fr-FR" sz="4800" b="0" i="0" u="none" strike="noStrike" cap="none">
              <a:ln>
                <a:noFill/>
              </a:ln>
              <a:solidFill>
                <a:schemeClr val="accent1"/>
              </a:solidFill>
              <a:latin typeface="Arial"/>
            </a:endParaRPr>
          </a:p>
          <a:p>
            <a:pPr marL="0" marR="0" lvl="0" indent="0" algn="l" defTabSz="914400">
              <a:lnSpc>
                <a:spcPct val="100000"/>
              </a:lnSpc>
              <a:spcBef>
                <a:spcPts val="0"/>
              </a:spcBef>
              <a:spcAft>
                <a:spcPts val="0"/>
              </a:spcAft>
              <a:buClrTx/>
              <a:buSzTx/>
              <a:buFontTx/>
              <a:buNone/>
              <a:defRPr/>
            </a:pPr>
            <a:r>
              <a:rPr lang="fr-FR" sz="1800" b="0" i="0" u="none" strike="noStrike" cap="none">
                <a:ln>
                  <a:noFill/>
                </a:ln>
                <a:solidFill>
                  <a:schemeClr val="accent1"/>
                </a:solidFill>
                <a:latin typeface="Calibri"/>
              </a:rPr>
              <a:t>2100</a:t>
            </a:r>
            <a:endParaRPr lang="fr-FR" sz="800" b="0" i="0" u="none" strike="noStrike" cap="none">
              <a:ln>
                <a:noFill/>
              </a:ln>
              <a:solidFill>
                <a:schemeClr val="accent1"/>
              </a:solidFill>
            </a:endParaRPr>
          </a:p>
        </p:txBody>
      </p:sp>
      <p:sp>
        <p:nvSpPr>
          <p:cNvPr id="16" name="ZoneTexte 15"/>
          <p:cNvSpPr txBox="1"/>
          <p:nvPr/>
        </p:nvSpPr>
        <p:spPr bwMode="auto">
          <a:xfrm>
            <a:off x="148326" y="3231836"/>
            <a:ext cx="710450" cy="369332"/>
          </a:xfrm>
          <a:prstGeom prst="rect">
            <a:avLst/>
          </a:prstGeom>
          <a:noFill/>
        </p:spPr>
        <p:txBody>
          <a:bodyPr wrap="none" rtlCol="0">
            <a:spAutoFit/>
          </a:bodyPr>
          <a:lstStyle/>
          <a:p>
            <a:pPr>
              <a:defRPr/>
            </a:pPr>
            <a:r>
              <a:rPr lang="fr-FR">
                <a:solidFill>
                  <a:schemeClr val="bg1"/>
                </a:solidFill>
              </a:rPr>
              <a:t>1850</a:t>
            </a:r>
            <a:endParaRPr/>
          </a:p>
        </p:txBody>
      </p:sp>
      <p:sp>
        <p:nvSpPr>
          <p:cNvPr id="5" name="ZoneTexte 4"/>
          <p:cNvSpPr txBox="1"/>
          <p:nvPr/>
        </p:nvSpPr>
        <p:spPr bwMode="auto">
          <a:xfrm>
            <a:off x="323528" y="4288766"/>
            <a:ext cx="8987386" cy="338554"/>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1" i="0" u="none" strike="noStrike" cap="none">
                <a:ln>
                  <a:noFill/>
                </a:ln>
                <a:solidFill>
                  <a:srgbClr val="000000"/>
                </a:solidFill>
                <a:latin typeface="Arial"/>
              </a:rPr>
              <a:t>Et demeurent profondément inégalitaires</a:t>
            </a:r>
            <a:endParaRPr lang="fr-FR" sz="500" b="1" i="0" u="none" strike="noStrike" cap="none">
              <a:ln>
                <a:noFill/>
              </a:ln>
              <a:solidFill>
                <a:srgbClr val="000000"/>
              </a:solidFill>
            </a:endParaRPr>
          </a:p>
        </p:txBody>
      </p:sp>
      <p:sp>
        <p:nvSpPr>
          <p:cNvPr id="9" name="ZoneTexte 8"/>
          <p:cNvSpPr txBox="1"/>
          <p:nvPr/>
        </p:nvSpPr>
        <p:spPr bwMode="auto">
          <a:xfrm>
            <a:off x="121118" y="4615017"/>
            <a:ext cx="5386986" cy="954107"/>
          </a:xfrm>
          <a:prstGeom prst="rect">
            <a:avLst/>
          </a:prstGeom>
          <a:noFill/>
        </p:spPr>
        <p:txBody>
          <a:bodyPr wrap="square">
            <a:spAutoFit/>
          </a:bodyPr>
          <a:lstStyle/>
          <a:p>
            <a:pPr>
              <a:defRPr/>
            </a:pPr>
            <a:r>
              <a:rPr lang="fr-FR" sz="1400" b="0" i="0" u="none" strike="noStrike">
                <a:solidFill>
                  <a:srgbClr val="444444"/>
                </a:solidFill>
                <a:latin typeface="Arial"/>
                <a:cs typeface="Arial"/>
              </a:rPr>
              <a:t>1 personne sur 7 n’a pas accès à l’électricité</a:t>
            </a:r>
            <a:br>
              <a:rPr lang="fr-FR" sz="1400" b="0" i="0" u="none" strike="noStrike">
                <a:solidFill>
                  <a:srgbClr val="444444"/>
                </a:solidFill>
                <a:latin typeface="Arial"/>
                <a:cs typeface="Arial"/>
              </a:rPr>
            </a:br>
            <a:r>
              <a:rPr lang="fr-FR" sz="1400" b="0" i="0" u="none" strike="noStrike">
                <a:solidFill>
                  <a:srgbClr val="444444"/>
                </a:solidFill>
                <a:latin typeface="Arial"/>
                <a:cs typeface="Arial"/>
              </a:rPr>
              <a:t>3 personnes sur 10 n’ont pas accès à des services d’eau potable 617 millions de jeunes dans le monde manquent de compétences de base en mathématiques et en alphabétisation. (ONU)</a:t>
            </a:r>
            <a:endParaRPr lang="fr-FR" sz="1400">
              <a:latin typeface="Arial"/>
              <a:cs typeface="Arial"/>
            </a:endParaRPr>
          </a:p>
        </p:txBody>
      </p:sp>
      <p:pic>
        <p:nvPicPr>
          <p:cNvPr id="13" name="Image 12"/>
          <p:cNvPicPr>
            <a:picLocks noChangeAspect="1"/>
          </p:cNvPicPr>
          <p:nvPr/>
        </p:nvPicPr>
        <p:blipFill>
          <a:blip r:embed="rId2"/>
          <a:srcRect l="6016" t="10424" r="5971" b="17854"/>
          <a:stretch/>
        </p:blipFill>
        <p:spPr bwMode="auto">
          <a:xfrm>
            <a:off x="5583858" y="4496936"/>
            <a:ext cx="3452637" cy="2100416"/>
          </a:xfrm>
          <a:prstGeom prst="rect">
            <a:avLst/>
          </a:prstGeom>
        </p:spPr>
      </p:pic>
      <p:sp>
        <p:nvSpPr>
          <p:cNvPr id="18" name="ZoneTexte 17"/>
          <p:cNvSpPr txBox="1"/>
          <p:nvPr/>
        </p:nvSpPr>
        <p:spPr bwMode="auto">
          <a:xfrm>
            <a:off x="9183660" y="4077291"/>
            <a:ext cx="4677507" cy="1754326"/>
          </a:xfrm>
          <a:prstGeom prst="rect">
            <a:avLst/>
          </a:prstGeom>
          <a:noFill/>
        </p:spPr>
        <p:txBody>
          <a:bodyPr wrap="square">
            <a:spAutoFit/>
          </a:bodyPr>
          <a:lstStyle/>
          <a:p>
            <a:pPr>
              <a:defRPr/>
            </a:pPr>
            <a:r>
              <a:rPr lang="fr-FR" i="1"/>
              <a:t>Photo © Tuca Vieira Le mur de séparation entre la favela Paraiso?polis et le quartier huppé de Morumbi à Sa~o Paulo au Brésil, 2004.</a:t>
            </a:r>
            <a:endParaRPr/>
          </a:p>
          <a:p>
            <a:pPr>
              <a:defRPr/>
            </a:pPr>
            <a:br>
              <a:rPr lang="fr-FR"/>
            </a:br>
            <a:endParaRPr lang="fr-FR"/>
          </a:p>
        </p:txBody>
      </p:sp>
      <p:pic>
        <p:nvPicPr>
          <p:cNvPr id="24" name="Image 23"/>
          <p:cNvPicPr>
            <a:picLocks noChangeAspect="1"/>
          </p:cNvPicPr>
          <p:nvPr/>
        </p:nvPicPr>
        <p:blipFill>
          <a:blip r:embed="rId3"/>
          <a:srcRect l="5279" t="7521" r="5051" b="17935"/>
          <a:stretch/>
        </p:blipFill>
        <p:spPr bwMode="auto">
          <a:xfrm>
            <a:off x="5337328" y="1500514"/>
            <a:ext cx="2850358" cy="1683383"/>
          </a:xfrm>
          <a:prstGeom prst="rect">
            <a:avLst/>
          </a:prstGeom>
        </p:spPr>
      </p:pic>
      <p:sp>
        <p:nvSpPr>
          <p:cNvPr id="26" name="ZoneTexte 25"/>
          <p:cNvSpPr txBox="1"/>
          <p:nvPr/>
        </p:nvSpPr>
        <p:spPr bwMode="auto">
          <a:xfrm>
            <a:off x="9166264" y="1427449"/>
            <a:ext cx="4511951" cy="1477328"/>
          </a:xfrm>
          <a:prstGeom prst="rect">
            <a:avLst/>
          </a:prstGeom>
          <a:noFill/>
        </p:spPr>
        <p:txBody>
          <a:bodyPr wrap="square">
            <a:spAutoFit/>
          </a:bodyPr>
          <a:lstStyle/>
          <a:p>
            <a:pPr algn="l">
              <a:defRPr/>
            </a:pPr>
            <a:r>
              <a:rPr lang="fr-FR" b="0" i="1" u="none" strike="noStrike">
                <a:solidFill>
                  <a:srgbClr val="444444"/>
                </a:solidFill>
                <a:latin typeface="-webkit-standard"/>
              </a:rPr>
              <a:t>Photo © Jordi ChiasUne tortue marine prise au piège dans un filet de pêche abandonné au large de l'Espagne. Ce phénomène est appelé la pêche fantôme. Elle a été libérée par le photographe.</a:t>
            </a:r>
            <a:endParaRPr/>
          </a:p>
        </p:txBody>
      </p:sp>
      <p:sp>
        <p:nvSpPr>
          <p:cNvPr id="28" name="ZoneTexte 27"/>
          <p:cNvSpPr txBox="1"/>
          <p:nvPr/>
        </p:nvSpPr>
        <p:spPr bwMode="auto">
          <a:xfrm>
            <a:off x="-3376400" y="2533855"/>
            <a:ext cx="3298404" cy="923330"/>
          </a:xfrm>
          <a:prstGeom prst="rect">
            <a:avLst/>
          </a:prstGeom>
          <a:noFill/>
        </p:spPr>
        <p:txBody>
          <a:bodyPr wrap="square">
            <a:spAutoFit/>
          </a:bodyPr>
          <a:lstStyle/>
          <a:p>
            <a:pPr>
              <a:defRPr/>
            </a:pPr>
            <a:r>
              <a:rPr lang="fr-FR" b="0" i="0" u="none" strike="noStrike">
                <a:solidFill>
                  <a:schemeClr val="accent6">
                    <a:lumMod val="75000"/>
                  </a:schemeClr>
                </a:solidFill>
                <a:latin typeface="Halcom"/>
              </a:rPr>
              <a:t> inondations de 2010 dans le district de Swat, dans le nord du pays. © trentinness, Adobe Stock</a:t>
            </a:r>
            <a:endParaRPr lang="fr-FR">
              <a:solidFill>
                <a:schemeClr val="accent6">
                  <a:lumMod val="75000"/>
                </a:schemeClr>
              </a:solidFill>
            </a:endParaRPr>
          </a:p>
        </p:txBody>
      </p:sp>
      <p:pic>
        <p:nvPicPr>
          <p:cNvPr id="30" name="Image 29"/>
          <p:cNvPicPr>
            <a:picLocks noChangeAspect="1"/>
          </p:cNvPicPr>
          <p:nvPr/>
        </p:nvPicPr>
        <p:blipFill>
          <a:blip r:embed="rId4"/>
          <a:srcRect l="7414" t="23924" r="20793" b="16438"/>
          <a:stretch/>
        </p:blipFill>
        <p:spPr bwMode="auto">
          <a:xfrm>
            <a:off x="1044782" y="1500514"/>
            <a:ext cx="2850358" cy="16806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re 2"/>
          <p:cNvSpPr>
            <a:spLocks noGrp="1"/>
          </p:cNvSpPr>
          <p:nvPr>
            <p:ph type="title"/>
          </p:nvPr>
        </p:nvSpPr>
        <p:spPr bwMode="auto">
          <a:xfrm>
            <a:off x="107504" y="274638"/>
            <a:ext cx="8711982" cy="562074"/>
          </a:xfrm>
        </p:spPr>
        <p:txBody>
          <a:bodyPr>
            <a:normAutofit fontScale="90000"/>
          </a:bodyPr>
          <a:lstStyle/>
          <a:p>
            <a:pPr>
              <a:defRPr/>
            </a:pPr>
            <a:r>
              <a:rPr lang="fr-FR"/>
              <a:t>Le contexte du développement soutenable en France</a:t>
            </a:r>
            <a:br>
              <a:rPr lang="fr-FR"/>
            </a:br>
            <a:endParaRPr lang="fr-FR"/>
          </a:p>
        </p:txBody>
      </p:sp>
      <p:sp>
        <p:nvSpPr>
          <p:cNvPr id="14" name="ZoneTexte 13"/>
          <p:cNvSpPr txBox="1"/>
          <p:nvPr/>
        </p:nvSpPr>
        <p:spPr bwMode="auto">
          <a:xfrm>
            <a:off x="-2788103" y="-16621312"/>
            <a:ext cx="8041820" cy="1107996"/>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endParaRPr lang="fr-FR" sz="4800" b="0" i="0" u="none" strike="noStrike" cap="none">
              <a:ln>
                <a:noFill/>
              </a:ln>
              <a:solidFill>
                <a:schemeClr val="accent1"/>
              </a:solidFill>
              <a:latin typeface="Arial"/>
            </a:endParaRPr>
          </a:p>
          <a:p>
            <a:pPr marL="0" marR="0" lvl="0" indent="0" algn="l" defTabSz="914400">
              <a:lnSpc>
                <a:spcPct val="100000"/>
              </a:lnSpc>
              <a:spcBef>
                <a:spcPts val="0"/>
              </a:spcBef>
              <a:spcAft>
                <a:spcPts val="0"/>
              </a:spcAft>
              <a:buClrTx/>
              <a:buSzTx/>
              <a:buFontTx/>
              <a:buNone/>
              <a:defRPr/>
            </a:pPr>
            <a:r>
              <a:rPr lang="fr-FR" sz="1800" b="0" i="0" u="none" strike="noStrike" cap="none">
                <a:ln>
                  <a:noFill/>
                </a:ln>
                <a:solidFill>
                  <a:schemeClr val="accent1"/>
                </a:solidFill>
                <a:latin typeface="Calibri"/>
              </a:rPr>
              <a:t>2100</a:t>
            </a:r>
            <a:endParaRPr lang="fr-FR" sz="800" b="0" i="0" u="none" strike="noStrike" cap="none">
              <a:ln>
                <a:noFill/>
              </a:ln>
              <a:solidFill>
                <a:schemeClr val="accent1"/>
              </a:solidFill>
            </a:endParaRPr>
          </a:p>
        </p:txBody>
      </p:sp>
      <p:sp>
        <p:nvSpPr>
          <p:cNvPr id="16" name="ZoneTexte 15"/>
          <p:cNvSpPr txBox="1"/>
          <p:nvPr/>
        </p:nvSpPr>
        <p:spPr bwMode="auto">
          <a:xfrm>
            <a:off x="148326" y="3231836"/>
            <a:ext cx="710450" cy="369332"/>
          </a:xfrm>
          <a:prstGeom prst="rect">
            <a:avLst/>
          </a:prstGeom>
          <a:noFill/>
        </p:spPr>
        <p:txBody>
          <a:bodyPr wrap="none" rtlCol="0">
            <a:spAutoFit/>
          </a:bodyPr>
          <a:lstStyle/>
          <a:p>
            <a:pPr>
              <a:defRPr/>
            </a:pPr>
            <a:r>
              <a:rPr lang="fr-FR">
                <a:solidFill>
                  <a:schemeClr val="bg1"/>
                </a:solidFill>
              </a:rPr>
              <a:t>1850</a:t>
            </a:r>
            <a:endParaRPr/>
          </a:p>
        </p:txBody>
      </p:sp>
      <p:sp>
        <p:nvSpPr>
          <p:cNvPr id="5" name="ZoneTexte 4"/>
          <p:cNvSpPr txBox="1"/>
          <p:nvPr/>
        </p:nvSpPr>
        <p:spPr bwMode="auto">
          <a:xfrm>
            <a:off x="4657622" y="4156059"/>
            <a:ext cx="8987386" cy="338554"/>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1" i="0" u="none" strike="noStrike" cap="none">
                <a:ln>
                  <a:noFill/>
                </a:ln>
                <a:solidFill>
                  <a:srgbClr val="000000"/>
                </a:solidFill>
                <a:latin typeface="Arial"/>
              </a:rPr>
              <a:t>Inégalités</a:t>
            </a:r>
            <a:endParaRPr lang="fr-FR" sz="500" b="1" i="0" u="none" strike="noStrike" cap="none">
              <a:ln>
                <a:noFill/>
              </a:ln>
              <a:solidFill>
                <a:srgbClr val="000000"/>
              </a:solidFill>
            </a:endParaRPr>
          </a:p>
        </p:txBody>
      </p:sp>
      <p:sp>
        <p:nvSpPr>
          <p:cNvPr id="4" name="ZoneTexte 3"/>
          <p:cNvSpPr txBox="1"/>
          <p:nvPr/>
        </p:nvSpPr>
        <p:spPr bwMode="auto">
          <a:xfrm>
            <a:off x="2008063" y="1331476"/>
            <a:ext cx="1136850" cy="369332"/>
          </a:xfrm>
          <a:prstGeom prst="rect">
            <a:avLst/>
          </a:prstGeom>
          <a:noFill/>
        </p:spPr>
        <p:txBody>
          <a:bodyPr wrap="none" rtlCol="0">
            <a:spAutoFit/>
          </a:bodyPr>
          <a:lstStyle/>
          <a:p>
            <a:pPr>
              <a:defRPr/>
            </a:pPr>
            <a:r>
              <a:rPr lang="fr-FR" b="1"/>
              <a:t>Été 2022</a:t>
            </a:r>
            <a:endParaRPr/>
          </a:p>
        </p:txBody>
      </p:sp>
      <p:pic>
        <p:nvPicPr>
          <p:cNvPr id="15" name="Image 14"/>
          <p:cNvPicPr>
            <a:picLocks noChangeAspect="1"/>
          </p:cNvPicPr>
          <p:nvPr/>
        </p:nvPicPr>
        <p:blipFill>
          <a:blip r:embed="rId2"/>
          <a:srcRect l="6015" t="24100" r="42123" b="39694"/>
          <a:stretch/>
        </p:blipFill>
        <p:spPr bwMode="auto">
          <a:xfrm>
            <a:off x="4355976" y="2060848"/>
            <a:ext cx="4786038" cy="2088232"/>
          </a:xfrm>
          <a:prstGeom prst="rect">
            <a:avLst/>
          </a:prstGeom>
        </p:spPr>
      </p:pic>
      <p:sp>
        <p:nvSpPr>
          <p:cNvPr id="17" name="ZoneTexte 16"/>
          <p:cNvSpPr txBox="1"/>
          <p:nvPr/>
        </p:nvSpPr>
        <p:spPr bwMode="auto">
          <a:xfrm>
            <a:off x="4442096" y="1700808"/>
            <a:ext cx="4522392" cy="338554"/>
          </a:xfrm>
          <a:prstGeom prst="rect">
            <a:avLst/>
          </a:prstGeom>
          <a:solidFill>
            <a:schemeClr val="bg1"/>
          </a:solidFill>
        </p:spPr>
        <p:txBody>
          <a:bodyPr wrap="none" rtlCol="0">
            <a:spAutoFit/>
          </a:bodyPr>
          <a:lstStyle/>
          <a:p>
            <a:pPr>
              <a:defRPr/>
            </a:pPr>
            <a:r>
              <a:rPr lang="fr-FR" sz="1600" b="1">
                <a:solidFill>
                  <a:schemeClr val="accent4">
                    <a:lumMod val="50000"/>
                  </a:schemeClr>
                </a:solidFill>
              </a:rPr>
              <a:t>Des pressions qui continuent d’augmenter</a:t>
            </a:r>
            <a:endParaRPr/>
          </a:p>
        </p:txBody>
      </p:sp>
      <p:sp>
        <p:nvSpPr>
          <p:cNvPr id="22" name="ZoneTexte 21"/>
          <p:cNvSpPr txBox="1"/>
          <p:nvPr/>
        </p:nvSpPr>
        <p:spPr bwMode="auto">
          <a:xfrm>
            <a:off x="4318156" y="1177588"/>
            <a:ext cx="4934364" cy="523220"/>
          </a:xfrm>
          <a:prstGeom prst="rect">
            <a:avLst/>
          </a:prstGeom>
          <a:noFill/>
        </p:spPr>
        <p:txBody>
          <a:bodyPr wrap="square">
            <a:spAutoFit/>
          </a:bodyPr>
          <a:lstStyle/>
          <a:p>
            <a:pPr>
              <a:defRPr/>
            </a:pPr>
            <a:r>
              <a:rPr lang="fr-FR" sz="1400" b="1" i="0" u="none" strike="noStrike">
                <a:solidFill>
                  <a:srgbClr val="0D80BE"/>
                </a:solidFill>
                <a:latin typeface="Nunito Sans"/>
              </a:rPr>
              <a:t>30 % </a:t>
            </a:r>
            <a:r>
              <a:rPr lang="fr-FR" sz="1400" b="1" i="0" u="none" strike="noStrike">
                <a:solidFill>
                  <a:srgbClr val="000000"/>
                </a:solidFill>
                <a:latin typeface="Nunito Sans"/>
              </a:rPr>
              <a:t>des oiseaux des champs</a:t>
            </a:r>
            <a:r>
              <a:rPr lang="fr-FR" sz="1400" b="0" i="0" u="none" strike="noStrike">
                <a:solidFill>
                  <a:srgbClr val="000000"/>
                </a:solidFill>
                <a:latin typeface="Nunito Sans"/>
              </a:rPr>
              <a:t> ont déjà disparu en 15 ans </a:t>
            </a:r>
            <a:endParaRPr/>
          </a:p>
          <a:p>
            <a:pPr>
              <a:defRPr/>
            </a:pPr>
            <a:r>
              <a:rPr lang="fr-FR" sz="1400" b="1" i="0" u="none" strike="noStrike">
                <a:solidFill>
                  <a:srgbClr val="0D80BE"/>
                </a:solidFill>
                <a:latin typeface="Nunito Sans"/>
              </a:rPr>
              <a:t>38 % </a:t>
            </a:r>
            <a:r>
              <a:rPr lang="fr-FR" sz="1400" b="1" i="0" u="none" strike="noStrike">
                <a:solidFill>
                  <a:srgbClr val="000000"/>
                </a:solidFill>
                <a:latin typeface="Nunito Sans"/>
              </a:rPr>
              <a:t>des chauves-souris </a:t>
            </a:r>
            <a:r>
              <a:rPr lang="fr-FR" sz="1400" b="0" i="0" u="none" strike="noStrike">
                <a:solidFill>
                  <a:srgbClr val="000000"/>
                </a:solidFill>
                <a:latin typeface="Nunito Sans"/>
              </a:rPr>
              <a:t>ont disparu entre 2006 et 2016</a:t>
            </a:r>
            <a:endParaRPr lang="fr-FR" sz="1400"/>
          </a:p>
        </p:txBody>
      </p:sp>
      <p:pic>
        <p:nvPicPr>
          <p:cNvPr id="23" name="Image 22"/>
          <p:cNvPicPr>
            <a:picLocks noChangeAspect="1"/>
          </p:cNvPicPr>
          <p:nvPr/>
        </p:nvPicPr>
        <p:blipFill>
          <a:blip r:embed="rId3"/>
          <a:stretch/>
        </p:blipFill>
        <p:spPr bwMode="auto">
          <a:xfrm>
            <a:off x="147154" y="1400554"/>
            <a:ext cx="577797" cy="577797"/>
          </a:xfrm>
          <a:prstGeom prst="rect">
            <a:avLst/>
          </a:prstGeom>
        </p:spPr>
      </p:pic>
      <p:pic>
        <p:nvPicPr>
          <p:cNvPr id="25" name="Image 24"/>
          <p:cNvPicPr>
            <a:picLocks noChangeAspect="1"/>
          </p:cNvPicPr>
          <p:nvPr/>
        </p:nvPicPr>
        <p:blipFill>
          <a:blip r:embed="rId4"/>
          <a:srcRect b="10061"/>
          <a:stretch/>
        </p:blipFill>
        <p:spPr bwMode="auto">
          <a:xfrm>
            <a:off x="1255399" y="1391053"/>
            <a:ext cx="666932" cy="641288"/>
          </a:xfrm>
          <a:prstGeom prst="rect">
            <a:avLst/>
          </a:prstGeom>
        </p:spPr>
      </p:pic>
      <p:pic>
        <p:nvPicPr>
          <p:cNvPr id="27" name="Image 26"/>
          <p:cNvPicPr>
            <a:picLocks noChangeAspect="1"/>
          </p:cNvPicPr>
          <p:nvPr/>
        </p:nvPicPr>
        <p:blipFill>
          <a:blip r:embed="rId5"/>
          <a:stretch/>
        </p:blipFill>
        <p:spPr bwMode="auto">
          <a:xfrm>
            <a:off x="3449834" y="1488559"/>
            <a:ext cx="482225" cy="623637"/>
          </a:xfrm>
          <a:prstGeom prst="rect">
            <a:avLst/>
          </a:prstGeom>
        </p:spPr>
      </p:pic>
      <p:pic>
        <p:nvPicPr>
          <p:cNvPr id="29" name="Image 28"/>
          <p:cNvPicPr>
            <a:picLocks noChangeAspect="1"/>
          </p:cNvPicPr>
          <p:nvPr/>
        </p:nvPicPr>
        <p:blipFill>
          <a:blip r:embed="rId6"/>
          <a:stretch/>
        </p:blipFill>
        <p:spPr bwMode="auto">
          <a:xfrm>
            <a:off x="2884701" y="2986476"/>
            <a:ext cx="995765" cy="995765"/>
          </a:xfrm>
          <a:prstGeom prst="rect">
            <a:avLst/>
          </a:prstGeom>
        </p:spPr>
      </p:pic>
      <p:pic>
        <p:nvPicPr>
          <p:cNvPr id="31" name="Image 30"/>
          <p:cNvPicPr>
            <a:picLocks noChangeAspect="1"/>
          </p:cNvPicPr>
          <p:nvPr/>
        </p:nvPicPr>
        <p:blipFill>
          <a:blip r:embed="rId7"/>
          <a:stretch/>
        </p:blipFill>
        <p:spPr bwMode="auto">
          <a:xfrm>
            <a:off x="2195736" y="3751408"/>
            <a:ext cx="462367" cy="378452"/>
          </a:xfrm>
          <a:prstGeom prst="rect">
            <a:avLst/>
          </a:prstGeom>
        </p:spPr>
      </p:pic>
      <p:pic>
        <p:nvPicPr>
          <p:cNvPr id="32" name="Image 31"/>
          <p:cNvPicPr>
            <a:picLocks noChangeAspect="1"/>
          </p:cNvPicPr>
          <p:nvPr/>
        </p:nvPicPr>
        <p:blipFill>
          <a:blip r:embed="rId8"/>
          <a:stretch/>
        </p:blipFill>
        <p:spPr bwMode="auto">
          <a:xfrm>
            <a:off x="309057" y="2812004"/>
            <a:ext cx="844921" cy="844921"/>
          </a:xfrm>
          <a:prstGeom prst="rect">
            <a:avLst/>
          </a:prstGeom>
        </p:spPr>
      </p:pic>
      <p:sp>
        <p:nvSpPr>
          <p:cNvPr id="33" name="ZoneTexte 32"/>
          <p:cNvSpPr txBox="1"/>
          <p:nvPr/>
        </p:nvSpPr>
        <p:spPr bwMode="auto">
          <a:xfrm>
            <a:off x="-8078" y="1952671"/>
            <a:ext cx="1213794" cy="461665"/>
          </a:xfrm>
          <a:prstGeom prst="rect">
            <a:avLst/>
          </a:prstGeom>
          <a:noFill/>
        </p:spPr>
        <p:txBody>
          <a:bodyPr wrap="none" rtlCol="0">
            <a:spAutoFit/>
          </a:bodyPr>
          <a:lstStyle/>
          <a:p>
            <a:pPr>
              <a:defRPr/>
            </a:pPr>
            <a:r>
              <a:rPr lang="fr-FR" sz="1200"/>
              <a:t>Eté le + chaud </a:t>
            </a:r>
            <a:endParaRPr/>
          </a:p>
          <a:p>
            <a:pPr>
              <a:defRPr/>
            </a:pPr>
            <a:r>
              <a:rPr lang="fr-FR" sz="1200"/>
              <a:t>derrière 2003</a:t>
            </a:r>
            <a:endParaRPr/>
          </a:p>
        </p:txBody>
      </p:sp>
      <p:sp>
        <p:nvSpPr>
          <p:cNvPr id="34" name="ZoneTexte 33"/>
          <p:cNvSpPr txBox="1"/>
          <p:nvPr/>
        </p:nvSpPr>
        <p:spPr bwMode="auto">
          <a:xfrm>
            <a:off x="14397" y="2400886"/>
            <a:ext cx="1505540" cy="507831"/>
          </a:xfrm>
          <a:prstGeom prst="rect">
            <a:avLst/>
          </a:prstGeom>
          <a:noFill/>
        </p:spPr>
        <p:txBody>
          <a:bodyPr wrap="none" rtlCol="0">
            <a:spAutoFit/>
          </a:bodyPr>
          <a:lstStyle/>
          <a:p>
            <a:pPr>
              <a:defRPr/>
            </a:pPr>
            <a:r>
              <a:rPr lang="fr-FR" sz="900" i="1"/>
              <a:t>3 vagues de chaleur,</a:t>
            </a:r>
            <a:endParaRPr/>
          </a:p>
          <a:p>
            <a:pPr>
              <a:defRPr/>
            </a:pPr>
            <a:r>
              <a:rPr lang="fr-FR" sz="900" i="1"/>
              <a:t>nombreux records :</a:t>
            </a:r>
            <a:endParaRPr/>
          </a:p>
          <a:p>
            <a:pPr>
              <a:defRPr/>
            </a:pPr>
            <a:r>
              <a:rPr lang="fr-FR" sz="900" i="1"/>
              <a:t>précocité, durée, intensité</a:t>
            </a:r>
            <a:endParaRPr/>
          </a:p>
        </p:txBody>
      </p:sp>
      <p:sp>
        <p:nvSpPr>
          <p:cNvPr id="35" name="ZoneTexte 34"/>
          <p:cNvSpPr txBox="1"/>
          <p:nvPr/>
        </p:nvSpPr>
        <p:spPr bwMode="auto">
          <a:xfrm>
            <a:off x="1205716" y="2068358"/>
            <a:ext cx="1960793" cy="461665"/>
          </a:xfrm>
          <a:prstGeom prst="rect">
            <a:avLst/>
          </a:prstGeom>
          <a:noFill/>
        </p:spPr>
        <p:txBody>
          <a:bodyPr wrap="none" rtlCol="0">
            <a:spAutoFit/>
          </a:bodyPr>
          <a:lstStyle/>
          <a:p>
            <a:pPr>
              <a:defRPr/>
            </a:pPr>
            <a:r>
              <a:rPr lang="fr-FR" sz="1200"/>
              <a:t>Sécheresse + généralisée</a:t>
            </a:r>
            <a:endParaRPr/>
          </a:p>
          <a:p>
            <a:pPr>
              <a:defRPr/>
            </a:pPr>
            <a:r>
              <a:rPr lang="fr-FR" sz="1200"/>
              <a:t>qu’en 1976 et 2003</a:t>
            </a:r>
            <a:endParaRPr/>
          </a:p>
        </p:txBody>
      </p:sp>
      <p:sp>
        <p:nvSpPr>
          <p:cNvPr id="36" name="ZoneTexte 35"/>
          <p:cNvSpPr txBox="1"/>
          <p:nvPr/>
        </p:nvSpPr>
        <p:spPr bwMode="auto">
          <a:xfrm>
            <a:off x="1580517" y="2493172"/>
            <a:ext cx="1710725" cy="923330"/>
          </a:xfrm>
          <a:prstGeom prst="rect">
            <a:avLst/>
          </a:prstGeom>
          <a:noFill/>
        </p:spPr>
        <p:txBody>
          <a:bodyPr wrap="none" rtlCol="0">
            <a:spAutoFit/>
          </a:bodyPr>
          <a:lstStyle/>
          <a:p>
            <a:pPr>
              <a:defRPr/>
            </a:pPr>
            <a:r>
              <a:rPr lang="fr-FR" sz="900" i="1"/>
              <a:t>Juillet le + sec</a:t>
            </a:r>
            <a:endParaRPr/>
          </a:p>
          <a:p>
            <a:pPr>
              <a:defRPr/>
            </a:pPr>
            <a:r>
              <a:rPr lang="fr-FR" sz="900" i="1"/>
              <a:t>Etat des rivières </a:t>
            </a:r>
            <a:endParaRPr/>
          </a:p>
          <a:p>
            <a:pPr>
              <a:defRPr/>
            </a:pPr>
            <a:r>
              <a:rPr lang="fr-FR" sz="900" i="1"/>
              <a:t>Mortalité d’arbres</a:t>
            </a:r>
            <a:endParaRPr/>
          </a:p>
          <a:p>
            <a:pPr>
              <a:defRPr/>
            </a:pPr>
            <a:r>
              <a:rPr lang="fr-FR" sz="900" i="1"/>
              <a:t>Dépérissement de forêts</a:t>
            </a:r>
            <a:endParaRPr/>
          </a:p>
          <a:p>
            <a:pPr>
              <a:defRPr/>
            </a:pPr>
            <a:r>
              <a:rPr lang="fr-FR" sz="900" i="1"/>
              <a:t>Cyanobactéries </a:t>
            </a:r>
            <a:endParaRPr/>
          </a:p>
          <a:p>
            <a:pPr>
              <a:defRPr/>
            </a:pPr>
            <a:r>
              <a:rPr lang="fr-FR" sz="900" i="1"/>
              <a:t>Mouvements de sols argileux </a:t>
            </a:r>
            <a:endParaRPr/>
          </a:p>
        </p:txBody>
      </p:sp>
      <p:sp>
        <p:nvSpPr>
          <p:cNvPr id="37" name="ZoneTexte 36"/>
          <p:cNvSpPr txBox="1"/>
          <p:nvPr/>
        </p:nvSpPr>
        <p:spPr bwMode="auto">
          <a:xfrm>
            <a:off x="5998" y="3501008"/>
            <a:ext cx="1451038" cy="461665"/>
          </a:xfrm>
          <a:prstGeom prst="rect">
            <a:avLst/>
          </a:prstGeom>
          <a:noFill/>
        </p:spPr>
        <p:txBody>
          <a:bodyPr wrap="none" rtlCol="0">
            <a:spAutoFit/>
          </a:bodyPr>
          <a:lstStyle/>
          <a:p>
            <a:pPr algn="ctr">
              <a:defRPr/>
            </a:pPr>
            <a:r>
              <a:rPr lang="fr-FR" sz="1200"/>
              <a:t>Vagues de chaleur</a:t>
            </a:r>
            <a:endParaRPr/>
          </a:p>
          <a:p>
            <a:pPr algn="ctr">
              <a:defRPr/>
            </a:pPr>
            <a:r>
              <a:rPr lang="fr-FR" sz="1200"/>
              <a:t> marines</a:t>
            </a:r>
            <a:endParaRPr/>
          </a:p>
        </p:txBody>
      </p:sp>
      <p:sp>
        <p:nvSpPr>
          <p:cNvPr id="38" name="ZoneTexte 37"/>
          <p:cNvSpPr txBox="1"/>
          <p:nvPr/>
        </p:nvSpPr>
        <p:spPr bwMode="auto">
          <a:xfrm>
            <a:off x="2602373" y="3698447"/>
            <a:ext cx="1598515" cy="461665"/>
          </a:xfrm>
          <a:prstGeom prst="rect">
            <a:avLst/>
          </a:prstGeom>
          <a:noFill/>
        </p:spPr>
        <p:txBody>
          <a:bodyPr wrap="none" rtlCol="0">
            <a:spAutoFit/>
          </a:bodyPr>
          <a:lstStyle/>
          <a:p>
            <a:pPr algn="ctr">
              <a:defRPr/>
            </a:pPr>
            <a:r>
              <a:rPr lang="fr-FR" sz="1200"/>
              <a:t>Recul des glaciers</a:t>
            </a:r>
            <a:endParaRPr/>
          </a:p>
          <a:p>
            <a:pPr algn="ctr">
              <a:defRPr/>
            </a:pPr>
            <a:r>
              <a:rPr lang="fr-FR" sz="1200"/>
              <a:t>Dégel des sols gelés</a:t>
            </a:r>
            <a:endParaRPr/>
          </a:p>
        </p:txBody>
      </p:sp>
      <p:sp>
        <p:nvSpPr>
          <p:cNvPr id="39" name="ZoneTexte 38"/>
          <p:cNvSpPr txBox="1"/>
          <p:nvPr/>
        </p:nvSpPr>
        <p:spPr bwMode="auto">
          <a:xfrm>
            <a:off x="3256377" y="2132856"/>
            <a:ext cx="883575" cy="461665"/>
          </a:xfrm>
          <a:prstGeom prst="rect">
            <a:avLst/>
          </a:prstGeom>
          <a:noFill/>
        </p:spPr>
        <p:txBody>
          <a:bodyPr wrap="none" rtlCol="0">
            <a:spAutoFit/>
          </a:bodyPr>
          <a:lstStyle/>
          <a:p>
            <a:pPr algn="ctr">
              <a:defRPr/>
            </a:pPr>
            <a:r>
              <a:rPr lang="fr-FR" sz="1200"/>
              <a:t>Incendies </a:t>
            </a:r>
            <a:endParaRPr/>
          </a:p>
          <a:p>
            <a:pPr algn="ctr">
              <a:defRPr/>
            </a:pPr>
            <a:r>
              <a:rPr lang="fr-FR" sz="1200"/>
              <a:t>majeurs</a:t>
            </a:r>
            <a:endParaRPr/>
          </a:p>
        </p:txBody>
      </p:sp>
      <p:sp>
        <p:nvSpPr>
          <p:cNvPr id="40" name="ZoneTexte 39"/>
          <p:cNvSpPr txBox="1"/>
          <p:nvPr/>
        </p:nvSpPr>
        <p:spPr bwMode="auto">
          <a:xfrm>
            <a:off x="74163" y="3861048"/>
            <a:ext cx="1561646" cy="230832"/>
          </a:xfrm>
          <a:prstGeom prst="rect">
            <a:avLst/>
          </a:prstGeom>
          <a:noFill/>
        </p:spPr>
        <p:txBody>
          <a:bodyPr wrap="none" rtlCol="0">
            <a:spAutoFit/>
          </a:bodyPr>
          <a:lstStyle/>
          <a:p>
            <a:pPr>
              <a:defRPr/>
            </a:pPr>
            <a:r>
              <a:rPr lang="fr-FR" sz="900" i="1"/>
              <a:t>Méditerranée Ouest &gt;30°C</a:t>
            </a:r>
            <a:endParaRPr/>
          </a:p>
        </p:txBody>
      </p:sp>
      <p:pic>
        <p:nvPicPr>
          <p:cNvPr id="56" name="Image 55"/>
          <p:cNvPicPr>
            <a:picLocks noChangeAspect="1"/>
          </p:cNvPicPr>
          <p:nvPr/>
        </p:nvPicPr>
        <p:blipFill>
          <a:blip r:embed="rId9"/>
          <a:srcRect l="6015" t="15358" r="52381" b="30466"/>
          <a:stretch/>
        </p:blipFill>
        <p:spPr bwMode="auto">
          <a:xfrm>
            <a:off x="6058936" y="4259422"/>
            <a:ext cx="3049568" cy="2481946"/>
          </a:xfrm>
          <a:prstGeom prst="rect">
            <a:avLst/>
          </a:prstGeom>
        </p:spPr>
      </p:pic>
      <p:sp>
        <p:nvSpPr>
          <p:cNvPr id="58" name="ZoneTexte 57"/>
          <p:cNvSpPr txBox="1"/>
          <p:nvPr/>
        </p:nvSpPr>
        <p:spPr bwMode="auto">
          <a:xfrm>
            <a:off x="598819" y="4881317"/>
            <a:ext cx="5293306" cy="1508105"/>
          </a:xfrm>
          <a:prstGeom prst="rect">
            <a:avLst/>
          </a:prstGeom>
          <a:noFill/>
        </p:spPr>
        <p:txBody>
          <a:bodyPr wrap="square">
            <a:spAutoFit/>
          </a:bodyPr>
          <a:lstStyle/>
          <a:p>
            <a:pPr>
              <a:defRPr/>
            </a:pPr>
            <a:r>
              <a:rPr lang="fr-FR" sz="1600" b="0" i="0" u="none" strike="noStrike">
                <a:solidFill>
                  <a:srgbClr val="222222"/>
                </a:solidFill>
                <a:latin typeface="Calibri"/>
                <a:cs typeface="Calibri"/>
              </a:rPr>
              <a:t>La précarité énergétique touche un ménage sur dix en France, ce qui représente plus de six millions de personnes (données 2020 </a:t>
            </a:r>
            <a:r>
              <a:rPr lang="fr-FR" sz="1600" b="0" i="0" strike="noStrike">
                <a:solidFill>
                  <a:schemeClr val="accent5">
                    <a:lumMod val="50000"/>
                  </a:schemeClr>
                </a:solidFill>
                <a:latin typeface="Calibri"/>
                <a:cs typeface="Calibri"/>
              </a:rPr>
              <a:t>de l’Observatoire des la précarité énergétique </a:t>
            </a:r>
            <a:r>
              <a:rPr lang="fr-FR" sz="1600" b="0" i="0" u="none" strike="noStrike">
                <a:solidFill>
                  <a:srgbClr val="222222"/>
                </a:solidFill>
                <a:latin typeface="Calibri"/>
                <a:cs typeface="Calibri"/>
              </a:rPr>
              <a:t>(ONPE</a:t>
            </a:r>
            <a:r>
              <a:rPr lang="fr-FR" sz="1400" b="0" i="0" u="none" strike="noStrike">
                <a:solidFill>
                  <a:srgbClr val="222222"/>
                </a:solidFill>
                <a:latin typeface="Calibri"/>
                <a:cs typeface="Calibri"/>
              </a:rPr>
              <a:t>). </a:t>
            </a:r>
            <a:br>
              <a:rPr lang="fr-FR" sz="1400" b="0" i="0" u="none" strike="noStrike">
                <a:solidFill>
                  <a:srgbClr val="222222"/>
                </a:solidFill>
                <a:latin typeface="Calibri"/>
                <a:cs typeface="Calibri"/>
              </a:rPr>
            </a:br>
            <a:r>
              <a:rPr lang="fr-FR" sz="1400" b="0" i="0" u="none" strike="noStrike">
                <a:solidFill>
                  <a:srgbClr val="222222"/>
                </a:solidFill>
                <a:latin typeface="Calibri"/>
                <a:cs typeface="Calibri"/>
              </a:rPr>
              <a:t>critère= parmi les 30 % les plus pauvres ceux qui consacrent plus de 8 % de leur budget à l’énergie </a:t>
            </a:r>
            <a:endParaRPr lang="fr-FR" sz="1600">
              <a:latin typeface="Calibri"/>
              <a:cs typeface="Calibri"/>
            </a:endParaRPr>
          </a:p>
        </p:txBody>
      </p:sp>
      <p:sp>
        <p:nvSpPr>
          <p:cNvPr id="59" name="ZoneTexte 58"/>
          <p:cNvSpPr txBox="1"/>
          <p:nvPr/>
        </p:nvSpPr>
        <p:spPr bwMode="auto">
          <a:xfrm>
            <a:off x="170447" y="922885"/>
            <a:ext cx="8987386" cy="338554"/>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1">
                <a:solidFill>
                  <a:srgbClr val="000000"/>
                </a:solidFill>
                <a:latin typeface="Arial"/>
              </a:rPr>
              <a:t>Climat</a:t>
            </a:r>
            <a:endParaRPr lang="fr-FR" sz="500" b="1" i="0" u="none" strike="noStrike" cap="none">
              <a:ln>
                <a:noFill/>
              </a:ln>
              <a:solidFill>
                <a:srgbClr val="000000"/>
              </a:solidFill>
            </a:endParaRPr>
          </a:p>
        </p:txBody>
      </p:sp>
      <p:sp>
        <p:nvSpPr>
          <p:cNvPr id="60" name="ZoneTexte 59"/>
          <p:cNvSpPr txBox="1"/>
          <p:nvPr/>
        </p:nvSpPr>
        <p:spPr bwMode="auto">
          <a:xfrm>
            <a:off x="4296546" y="876055"/>
            <a:ext cx="8987386" cy="338554"/>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1" i="0" u="none" strike="noStrike" cap="none">
                <a:ln>
                  <a:noFill/>
                </a:ln>
                <a:solidFill>
                  <a:srgbClr val="000000"/>
                </a:solidFill>
                <a:latin typeface="Arial"/>
              </a:rPr>
              <a:t>Biodiversité</a:t>
            </a:r>
            <a:endParaRPr lang="fr-FR" sz="500" b="1" i="0" u="none" strike="noStrike" cap="none">
              <a:ln>
                <a:noFill/>
              </a:ln>
              <a:solidFill>
                <a:srgbClr val="000000"/>
              </a:solidFill>
            </a:endParaRPr>
          </a:p>
        </p:txBody>
      </p:sp>
      <p:sp>
        <p:nvSpPr>
          <p:cNvPr id="61" name="Rectangle 60"/>
          <p:cNvSpPr/>
          <p:nvPr/>
        </p:nvSpPr>
        <p:spPr bwMode="auto">
          <a:xfrm>
            <a:off x="-8078" y="1317554"/>
            <a:ext cx="4217714" cy="283850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re 2"/>
          <p:cNvSpPr>
            <a:spLocks noGrp="1"/>
          </p:cNvSpPr>
          <p:nvPr>
            <p:ph type="title"/>
          </p:nvPr>
        </p:nvSpPr>
        <p:spPr bwMode="auto">
          <a:xfrm>
            <a:off x="290288" y="188640"/>
            <a:ext cx="7632848" cy="562074"/>
          </a:xfrm>
        </p:spPr>
        <p:txBody>
          <a:bodyPr>
            <a:normAutofit fontScale="90000"/>
          </a:bodyPr>
          <a:lstStyle/>
          <a:p>
            <a:pPr>
              <a:defRPr/>
            </a:pPr>
            <a:r>
              <a:rPr lang="fr-FR"/>
              <a:t>Le contexte du développement soutenable</a:t>
            </a:r>
            <a:endParaRPr/>
          </a:p>
        </p:txBody>
      </p:sp>
      <p:pic>
        <p:nvPicPr>
          <p:cNvPr id="1026" name="Picture 2"/>
          <p:cNvPicPr>
            <a:picLocks noChangeAspect="1" noChangeArrowheads="1"/>
          </p:cNvPicPr>
          <p:nvPr/>
        </p:nvPicPr>
        <p:blipFill>
          <a:blip r:embed="rId2"/>
          <a:stretch/>
        </p:blipFill>
        <p:spPr bwMode="auto">
          <a:xfrm>
            <a:off x="290288" y="1754977"/>
            <a:ext cx="8674200" cy="2721530"/>
          </a:xfrm>
          <a:prstGeom prst="rect">
            <a:avLst/>
          </a:prstGeom>
          <a:noFill/>
        </p:spPr>
      </p:pic>
      <p:sp>
        <p:nvSpPr>
          <p:cNvPr id="15" name="ZoneTexte 14"/>
          <p:cNvSpPr txBox="1"/>
          <p:nvPr/>
        </p:nvSpPr>
        <p:spPr bwMode="auto">
          <a:xfrm>
            <a:off x="8182029" y="1736117"/>
            <a:ext cx="710450" cy="369332"/>
          </a:xfrm>
          <a:prstGeom prst="rect">
            <a:avLst/>
          </a:prstGeom>
          <a:noFill/>
        </p:spPr>
        <p:txBody>
          <a:bodyPr wrap="none" rtlCol="0">
            <a:spAutoFit/>
          </a:bodyPr>
          <a:lstStyle/>
          <a:p>
            <a:pPr>
              <a:defRPr/>
            </a:pPr>
            <a:r>
              <a:rPr lang="fr-FR">
                <a:solidFill>
                  <a:schemeClr val="bg1"/>
                </a:solidFill>
              </a:rPr>
              <a:t>2100</a:t>
            </a:r>
            <a:endParaRPr/>
          </a:p>
        </p:txBody>
      </p:sp>
      <p:sp>
        <p:nvSpPr>
          <p:cNvPr id="16" name="ZoneTexte 15"/>
          <p:cNvSpPr txBox="1"/>
          <p:nvPr/>
        </p:nvSpPr>
        <p:spPr bwMode="auto">
          <a:xfrm>
            <a:off x="261149" y="1754977"/>
            <a:ext cx="710450" cy="369332"/>
          </a:xfrm>
          <a:prstGeom prst="rect">
            <a:avLst/>
          </a:prstGeom>
          <a:noFill/>
        </p:spPr>
        <p:txBody>
          <a:bodyPr wrap="none" rtlCol="0">
            <a:spAutoFit/>
          </a:bodyPr>
          <a:lstStyle/>
          <a:p>
            <a:pPr>
              <a:defRPr/>
            </a:pPr>
            <a:r>
              <a:rPr lang="fr-FR">
                <a:solidFill>
                  <a:schemeClr val="bg1"/>
                </a:solidFill>
              </a:rPr>
              <a:t>1850</a:t>
            </a:r>
            <a:endParaRPr/>
          </a:p>
        </p:txBody>
      </p:sp>
      <p:sp>
        <p:nvSpPr>
          <p:cNvPr id="2" name="ZoneTexte 1"/>
          <p:cNvSpPr txBox="1"/>
          <p:nvPr/>
        </p:nvSpPr>
        <p:spPr bwMode="auto">
          <a:xfrm>
            <a:off x="343494" y="5006274"/>
            <a:ext cx="8973863" cy="646331"/>
          </a:xfrm>
          <a:prstGeom prst="rect">
            <a:avLst/>
          </a:prstGeom>
          <a:noFill/>
        </p:spPr>
        <p:txBody>
          <a:bodyPr wrap="square" rtlCol="0">
            <a:spAutoFit/>
          </a:bodyPr>
          <a:lstStyle/>
          <a:p>
            <a:pPr>
              <a:defRPr/>
            </a:pPr>
            <a:r>
              <a:rPr lang="fr-FR" b="1"/>
              <a:t>Un futur plus difficile encore mais avec possibilité de trajectoire subie ou trajectoire choisie</a:t>
            </a:r>
            <a:endParaRPr/>
          </a:p>
        </p:txBody>
      </p:sp>
      <p:sp>
        <p:nvSpPr>
          <p:cNvPr id="5" name="ZoneTexte 4"/>
          <p:cNvSpPr txBox="1"/>
          <p:nvPr/>
        </p:nvSpPr>
        <p:spPr bwMode="auto">
          <a:xfrm rot="16199998">
            <a:off x="-1601551" y="2911002"/>
            <a:ext cx="3429144" cy="253916"/>
          </a:xfrm>
          <a:prstGeom prst="rect">
            <a:avLst/>
          </a:prstGeom>
          <a:noFill/>
        </p:spPr>
        <p:txBody>
          <a:bodyPr wrap="none" rtlCol="0">
            <a:spAutoFit/>
          </a:bodyPr>
          <a:lstStyle/>
          <a:p>
            <a:pPr>
              <a:defRPr/>
            </a:pPr>
            <a:r>
              <a:rPr lang="fr-FR" sz="1050"/>
              <a:t>Climate stripes, Ed Hawkins, données GIEC AR6 WGI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a:xfrm>
            <a:off x="319111" y="964908"/>
            <a:ext cx="8545827" cy="4905829"/>
          </a:xfrm>
        </p:spPr>
        <p:txBody>
          <a:bodyPr>
            <a:normAutofit/>
          </a:bodyPr>
          <a:lstStyle/>
          <a:p>
            <a:pPr marL="0" indent="0">
              <a:buNone/>
              <a:defRPr/>
            </a:pPr>
            <a:r>
              <a:rPr lang="fr-FR" sz="1800"/>
              <a:t>Il existe différents chemins possibles pour limiter le changement climatique et permettre développement soutenable</a:t>
            </a:r>
            <a:endParaRPr/>
          </a:p>
          <a:p>
            <a:pPr marL="0" indent="0">
              <a:buNone/>
              <a:defRPr/>
            </a:pPr>
            <a:endParaRPr lang="fr-FR"/>
          </a:p>
          <a:p>
            <a:pPr marL="0" indent="0">
              <a:buNone/>
              <a:defRPr/>
            </a:pPr>
            <a:r>
              <a:rPr lang="fr-FR" sz="1600"/>
              <a:t>« Des politiques climatiques efficaces et équitables sont largement compatibles avec l'objectif plus large de développement durable et les efforts pour éradiquer la pauvreté tels qu'ils sont inscrits dans l'Agenda 2030 des Nations Unies pour le développement durable et ses 17 objectifs de développement durable, nonobstant des compromis dans certains cas </a:t>
            </a:r>
            <a:r>
              <a:rPr lang="fr-FR" sz="1600" i="1"/>
              <a:t>(confiance élevée)</a:t>
            </a:r>
            <a:r>
              <a:rPr lang="fr-FR" sz="1600"/>
              <a:t>. » </a:t>
            </a:r>
            <a:br>
              <a:rPr lang="fr-FR" sz="1800"/>
            </a:br>
            <a:r>
              <a:rPr lang="fr-FR" sz="1800"/>
              <a:t>			</a:t>
            </a:r>
            <a:r>
              <a:rPr lang="fr-FR"/>
              <a:t>						</a:t>
            </a:r>
            <a:r>
              <a:rPr lang="fr-FR" sz="1600">
                <a:solidFill>
                  <a:schemeClr val="bg1">
                    <a:lumMod val="50000"/>
                  </a:schemeClr>
                </a:solidFill>
              </a:rPr>
              <a:t>GIEC, TS, WG3 (2022)</a:t>
            </a:r>
            <a:endParaRPr/>
          </a:p>
          <a:p>
            <a:pPr marL="0" indent="0">
              <a:buNone/>
              <a:defRPr/>
            </a:pPr>
            <a:endParaRPr lang="fr-FR"/>
          </a:p>
        </p:txBody>
      </p:sp>
      <p:sp>
        <p:nvSpPr>
          <p:cNvPr id="4" name="Titre 2"/>
          <p:cNvSpPr>
            <a:spLocks noGrp="1"/>
          </p:cNvSpPr>
          <p:nvPr>
            <p:ph type="title"/>
          </p:nvPr>
        </p:nvSpPr>
        <p:spPr bwMode="auto">
          <a:xfrm>
            <a:off x="290288" y="188640"/>
            <a:ext cx="7632848" cy="562074"/>
          </a:xfrm>
        </p:spPr>
        <p:txBody>
          <a:bodyPr>
            <a:normAutofit fontScale="90000"/>
          </a:bodyPr>
          <a:lstStyle/>
          <a:p>
            <a:pPr>
              <a:defRPr/>
            </a:pPr>
            <a:r>
              <a:rPr lang="fr-FR"/>
              <a:t>Le contexte du développement soutenable</a:t>
            </a:r>
            <a:endParaRPr/>
          </a:p>
        </p:txBody>
      </p:sp>
      <p:sp>
        <p:nvSpPr>
          <p:cNvPr id="6" name="ZoneTexte 5"/>
          <p:cNvSpPr txBox="1"/>
          <p:nvPr/>
        </p:nvSpPr>
        <p:spPr bwMode="auto">
          <a:xfrm>
            <a:off x="9144000" y="1461369"/>
            <a:ext cx="4586990" cy="4247317"/>
          </a:xfrm>
          <a:prstGeom prst="rect">
            <a:avLst/>
          </a:prstGeom>
          <a:noFill/>
        </p:spPr>
        <p:txBody>
          <a:bodyPr wrap="square">
            <a:spAutoFit/>
          </a:bodyPr>
          <a:lstStyle/>
          <a:p>
            <a:pPr>
              <a:defRPr/>
            </a:pPr>
            <a:r>
              <a:rPr lang="fr-FR"/>
              <a:t>Évidemment pas simple mais ce n’est pas parce que c’est ardu qu’il ne faut pas y aller, accepter que ce sont des changements de fond et donc que ca prend du temps (d’où nécessité d’avoir des priorités qui ont un impact) et qu’il y aura des couacs</a:t>
            </a:r>
            <a:endParaRPr/>
          </a:p>
          <a:p>
            <a:pPr>
              <a:defRPr/>
            </a:pPr>
            <a:endParaRPr lang="fr-FR"/>
          </a:p>
          <a:p>
            <a:pPr>
              <a:defRPr/>
            </a:pPr>
            <a:r>
              <a:rPr lang="fr-FR"/>
              <a:t>Ce choix de trajectoire, ce n’est pas aux scientifiques de la faire, ils indiquent juste les moyens de chaque trajectoire et ce qui se passe sur chacune</a:t>
            </a:r>
            <a:endParaRPr/>
          </a:p>
          <a:p>
            <a:pPr>
              <a:defRPr/>
            </a:pPr>
            <a:r>
              <a:rPr lang="fr-FR"/>
              <a:t>C’est aux sociétés de s’en emparer au travers des gouvernements qu’ils soient d’état ou de communauté plus réduite.</a:t>
            </a:r>
            <a:endParaRPr/>
          </a:p>
        </p:txBody>
      </p:sp>
      <p:sp>
        <p:nvSpPr>
          <p:cNvPr id="8" name="ZoneTexte 7"/>
          <p:cNvSpPr txBox="1"/>
          <p:nvPr/>
        </p:nvSpPr>
        <p:spPr bwMode="auto">
          <a:xfrm>
            <a:off x="9171590" y="5934670"/>
            <a:ext cx="6917960" cy="923330"/>
          </a:xfrm>
          <a:prstGeom prst="rect">
            <a:avLst/>
          </a:prstGeom>
          <a:noFill/>
        </p:spPr>
        <p:txBody>
          <a:bodyPr wrap="square">
            <a:spAutoFit/>
          </a:bodyPr>
          <a:lstStyle/>
          <a:p>
            <a:pPr>
              <a:defRPr/>
            </a:pPr>
            <a:r>
              <a:rPr lang="fr-FR"/>
              <a:t>Université Paris-Saclay : grande communauté (48000 étudiants et 230 laboratoires), fait le choix de s’inscrire dans ce mouvement de société soutenable. </a:t>
            </a:r>
            <a:endParaRPr/>
          </a:p>
        </p:txBody>
      </p:sp>
      <p:pic>
        <p:nvPicPr>
          <p:cNvPr id="5" name="Image 4"/>
          <p:cNvPicPr>
            <a:picLocks noChangeAspect="1"/>
          </p:cNvPicPr>
          <p:nvPr/>
        </p:nvPicPr>
        <p:blipFill>
          <a:blip r:embed="rId2"/>
          <a:stretch/>
        </p:blipFill>
        <p:spPr bwMode="auto">
          <a:xfrm>
            <a:off x="827584" y="3444062"/>
            <a:ext cx="5184576" cy="30672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 name="Image 11"/>
          <p:cNvPicPr>
            <a:picLocks noChangeAspect="1"/>
          </p:cNvPicPr>
          <p:nvPr/>
        </p:nvPicPr>
        <p:blipFill>
          <a:blip r:embed="rId2"/>
          <a:stretch/>
        </p:blipFill>
        <p:spPr bwMode="auto">
          <a:xfrm>
            <a:off x="-189277" y="-74379"/>
            <a:ext cx="9333277" cy="6743739"/>
          </a:xfrm>
          <a:prstGeom prst="rect">
            <a:avLst/>
          </a:prstGeom>
        </p:spPr>
      </p:pic>
      <p:sp>
        <p:nvSpPr>
          <p:cNvPr id="2" name="Rectangle 1"/>
          <p:cNvSpPr/>
          <p:nvPr/>
        </p:nvSpPr>
        <p:spPr bwMode="auto">
          <a:xfrm>
            <a:off x="5759305" y="1014398"/>
            <a:ext cx="3319403" cy="580103"/>
          </a:xfrm>
          <a:prstGeom prst="rect">
            <a:avLst/>
          </a:prstGeom>
          <a:solidFill>
            <a:schemeClr val="bg1">
              <a:lumMod val="95000"/>
              <a:alpha val="2979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pic>
        <p:nvPicPr>
          <p:cNvPr id="11" name="Picture 10"/>
          <p:cNvPicPr>
            <a:picLocks noChangeAspect="1"/>
          </p:cNvPicPr>
          <p:nvPr/>
        </p:nvPicPr>
        <p:blipFill>
          <a:blip r:embed="rId3"/>
          <a:stretch/>
        </p:blipFill>
        <p:spPr bwMode="auto">
          <a:xfrm>
            <a:off x="5971682" y="764020"/>
            <a:ext cx="3079111" cy="470533"/>
          </a:xfrm>
          <a:prstGeom prst="rect">
            <a:avLst/>
          </a:prstGeom>
          <a:effectLst/>
        </p:spPr>
      </p:pic>
      <p:sp>
        <p:nvSpPr>
          <p:cNvPr id="7" name="TextBox 6"/>
          <p:cNvSpPr txBox="1"/>
          <p:nvPr/>
        </p:nvSpPr>
        <p:spPr bwMode="auto">
          <a:xfrm>
            <a:off x="10185722" y="2199913"/>
            <a:ext cx="184731" cy="369332"/>
          </a:xfrm>
          <a:prstGeom prst="rect">
            <a:avLst/>
          </a:prstGeom>
          <a:noFill/>
        </p:spPr>
        <p:txBody>
          <a:bodyPr wrap="none" rtlCol="0">
            <a:spAutoFit/>
          </a:bodyPr>
          <a:lstStyle/>
          <a:p>
            <a:pPr>
              <a:defRPr/>
            </a:pPr>
            <a:endParaRPr lang="en-US"/>
          </a:p>
        </p:txBody>
      </p:sp>
      <p:sp>
        <p:nvSpPr>
          <p:cNvPr id="18" name="TextBox 17"/>
          <p:cNvSpPr txBox="1"/>
          <p:nvPr/>
        </p:nvSpPr>
        <p:spPr bwMode="auto">
          <a:xfrm>
            <a:off x="9954228" y="2188339"/>
            <a:ext cx="184731" cy="369332"/>
          </a:xfrm>
          <a:prstGeom prst="rect">
            <a:avLst/>
          </a:prstGeom>
          <a:noFill/>
        </p:spPr>
        <p:txBody>
          <a:bodyPr wrap="none" rtlCol="0">
            <a:spAutoFit/>
          </a:bodyPr>
          <a:lstStyle/>
          <a:p>
            <a:pPr>
              <a:defRPr/>
            </a:pPr>
            <a:endParaRPr lang="en-US"/>
          </a:p>
        </p:txBody>
      </p:sp>
      <p:sp>
        <p:nvSpPr>
          <p:cNvPr id="20" name="Subtitle 1"/>
          <p:cNvSpPr txBox="1"/>
          <p:nvPr/>
        </p:nvSpPr>
        <p:spPr bwMode="auto">
          <a:xfrm>
            <a:off x="115748" y="5602691"/>
            <a:ext cx="3446207" cy="157994"/>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a:defRPr/>
            </a:pPr>
            <a:r>
              <a:rPr lang="en-US" sz="1000" b="1">
                <a:solidFill>
                  <a:srgbClr val="003466"/>
                </a:solidFill>
                <a:latin typeface="Arial"/>
                <a:cs typeface="Arial"/>
              </a:rPr>
              <a:t>[AR6 WGII 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bwMode="auto">
        <a:xfrm>
          <a:off x="0" y="0"/>
          <a:ext cx="0" cy="0"/>
          <a:chOff x="0" y="0"/>
          <a:chExt cx="0" cy="0"/>
        </a:xfrm>
      </p:grpSpPr>
      <p:pic>
        <p:nvPicPr>
          <p:cNvPr id="12" name="Image 11"/>
          <p:cNvPicPr>
            <a:picLocks noChangeAspect="1"/>
          </p:cNvPicPr>
          <p:nvPr/>
        </p:nvPicPr>
        <p:blipFill>
          <a:blip r:embed="rId2"/>
          <a:srcRect l="51014" t="10307"/>
          <a:stretch/>
        </p:blipFill>
        <p:spPr bwMode="auto">
          <a:xfrm>
            <a:off x="4572000" y="620688"/>
            <a:ext cx="4572000" cy="6048672"/>
          </a:xfrm>
          <a:prstGeom prst="rect">
            <a:avLst/>
          </a:prstGeom>
        </p:spPr>
      </p:pic>
      <p:sp>
        <p:nvSpPr>
          <p:cNvPr id="2" name="Rectangle 1"/>
          <p:cNvSpPr/>
          <p:nvPr/>
        </p:nvSpPr>
        <p:spPr bwMode="auto">
          <a:xfrm>
            <a:off x="5759305" y="1014398"/>
            <a:ext cx="3319403" cy="580103"/>
          </a:xfrm>
          <a:prstGeom prst="rect">
            <a:avLst/>
          </a:prstGeom>
          <a:solidFill>
            <a:schemeClr val="bg1">
              <a:lumMod val="95000"/>
              <a:alpha val="2979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7" name="TextBox 6"/>
          <p:cNvSpPr txBox="1"/>
          <p:nvPr/>
        </p:nvSpPr>
        <p:spPr bwMode="auto">
          <a:xfrm>
            <a:off x="10185722" y="2199913"/>
            <a:ext cx="184731" cy="369332"/>
          </a:xfrm>
          <a:prstGeom prst="rect">
            <a:avLst/>
          </a:prstGeom>
          <a:noFill/>
        </p:spPr>
        <p:txBody>
          <a:bodyPr wrap="none" rtlCol="0">
            <a:spAutoFit/>
          </a:bodyPr>
          <a:lstStyle/>
          <a:p>
            <a:pPr>
              <a:defRPr/>
            </a:pPr>
            <a:endParaRPr lang="en-US"/>
          </a:p>
        </p:txBody>
      </p:sp>
      <p:sp>
        <p:nvSpPr>
          <p:cNvPr id="18" name="TextBox 17"/>
          <p:cNvSpPr txBox="1"/>
          <p:nvPr/>
        </p:nvSpPr>
        <p:spPr bwMode="auto">
          <a:xfrm>
            <a:off x="9954228" y="2188339"/>
            <a:ext cx="184731" cy="369332"/>
          </a:xfrm>
          <a:prstGeom prst="rect">
            <a:avLst/>
          </a:prstGeom>
          <a:noFill/>
        </p:spPr>
        <p:txBody>
          <a:bodyPr wrap="none" rtlCol="0">
            <a:spAutoFit/>
          </a:bodyPr>
          <a:lstStyle/>
          <a:p>
            <a:pPr>
              <a:defRPr/>
            </a:pPr>
            <a:endParaRPr lang="en-US"/>
          </a:p>
        </p:txBody>
      </p:sp>
      <p:sp>
        <p:nvSpPr>
          <p:cNvPr id="4" name="ZoneTexte 3"/>
          <p:cNvSpPr txBox="1"/>
          <p:nvPr/>
        </p:nvSpPr>
        <p:spPr bwMode="auto">
          <a:xfrm>
            <a:off x="65292" y="258901"/>
            <a:ext cx="4572000" cy="6340197"/>
          </a:xfrm>
          <a:prstGeom prst="rect">
            <a:avLst/>
          </a:prstGeom>
          <a:noFill/>
        </p:spPr>
        <p:txBody>
          <a:bodyPr wrap="square">
            <a:spAutoFit/>
          </a:bodyPr>
          <a:lstStyle/>
          <a:p>
            <a:pPr>
              <a:defRPr/>
            </a:pPr>
            <a:r>
              <a:rPr lang="fr-FR" sz="1400">
                <a:solidFill>
                  <a:schemeClr val="accent6">
                    <a:lumMod val="75000"/>
                  </a:schemeClr>
                </a:solidFill>
              </a:rPr>
              <a:t>Cela implique :</a:t>
            </a:r>
            <a:endParaRPr/>
          </a:p>
          <a:p>
            <a:pPr>
              <a:defRPr/>
            </a:pPr>
            <a:endParaRPr lang="fr-FR" sz="1400">
              <a:solidFill>
                <a:schemeClr val="accent6">
                  <a:lumMod val="75000"/>
                </a:schemeClr>
              </a:solidFill>
            </a:endParaRPr>
          </a:p>
          <a:p>
            <a:pPr>
              <a:defRPr/>
            </a:pPr>
            <a:r>
              <a:rPr lang="fr-FR" sz="1400">
                <a:solidFill>
                  <a:schemeClr val="bg2">
                    <a:lumMod val="50000"/>
                  </a:schemeClr>
                </a:solidFill>
              </a:rPr>
              <a:t>Des </a:t>
            </a:r>
            <a:r>
              <a:rPr lang="fr-FR" sz="1400" b="1">
                <a:solidFill>
                  <a:schemeClr val="bg2">
                    <a:lumMod val="50000"/>
                  </a:schemeClr>
                </a:solidFill>
              </a:rPr>
              <a:t>transitions profondes </a:t>
            </a:r>
            <a:r>
              <a:rPr lang="fr-FR" sz="1400">
                <a:solidFill>
                  <a:schemeClr val="bg2">
                    <a:lumMod val="50000"/>
                  </a:schemeClr>
                </a:solidFill>
              </a:rPr>
              <a:t>dans tous les domaines (production d’énergie, infrastructures et aménagements du territoire, production d’alimentation, procédés industriels)  </a:t>
            </a:r>
            <a:endParaRPr/>
          </a:p>
          <a:p>
            <a:pPr>
              <a:defRPr/>
            </a:pPr>
            <a:endParaRPr lang="fr-FR" sz="1400">
              <a:solidFill>
                <a:schemeClr val="bg2">
                  <a:lumMod val="50000"/>
                </a:schemeClr>
              </a:solidFill>
            </a:endParaRPr>
          </a:p>
          <a:p>
            <a:pPr>
              <a:defRPr/>
            </a:pPr>
            <a:r>
              <a:rPr lang="fr-FR" sz="1400">
                <a:solidFill>
                  <a:schemeClr val="bg2">
                    <a:lumMod val="50000"/>
                  </a:schemeClr>
                </a:solidFill>
              </a:rPr>
              <a:t>des </a:t>
            </a:r>
            <a:r>
              <a:rPr lang="fr-FR" sz="1400" b="1">
                <a:solidFill>
                  <a:schemeClr val="bg2">
                    <a:lumMod val="50000"/>
                  </a:schemeClr>
                </a:solidFill>
              </a:rPr>
              <a:t>leviers d’action </a:t>
            </a:r>
            <a:r>
              <a:rPr lang="fr-FR" sz="1400">
                <a:solidFill>
                  <a:schemeClr val="bg2">
                    <a:lumMod val="50000"/>
                  </a:schemeClr>
                </a:solidFill>
              </a:rPr>
              <a:t>: </a:t>
            </a:r>
            <a:endParaRPr/>
          </a:p>
          <a:p>
            <a:pPr marL="285750" indent="-285750">
              <a:buFontTx/>
              <a:buChar char="-"/>
              <a:defRPr/>
            </a:pPr>
            <a:r>
              <a:rPr lang="fr-FR" sz="1400">
                <a:solidFill>
                  <a:schemeClr val="bg2">
                    <a:lumMod val="50000"/>
                  </a:schemeClr>
                </a:solidFill>
              </a:rPr>
              <a:t>technologiques :</a:t>
            </a:r>
            <a:endParaRPr/>
          </a:p>
          <a:p>
            <a:pPr marL="285750" indent="-285750">
              <a:buFontTx/>
              <a:buChar char="-"/>
              <a:defRPr/>
            </a:pPr>
            <a:r>
              <a:rPr lang="fr-FR" sz="1400">
                <a:solidFill>
                  <a:schemeClr val="bg2">
                    <a:lumMod val="50000"/>
                  </a:schemeClr>
                </a:solidFill>
              </a:rPr>
              <a:t>maîtrise de la demande</a:t>
            </a:r>
            <a:endParaRPr/>
          </a:p>
          <a:p>
            <a:pPr marL="285750" indent="-285750">
              <a:buFontTx/>
              <a:buChar char="-"/>
              <a:defRPr/>
            </a:pPr>
            <a:r>
              <a:rPr lang="fr-FR" sz="1400">
                <a:solidFill>
                  <a:schemeClr val="bg2">
                    <a:lumMod val="50000"/>
                  </a:schemeClr>
                </a:solidFill>
              </a:rPr>
              <a:t>solutions fondées sur la nature</a:t>
            </a:r>
            <a:endParaRPr/>
          </a:p>
          <a:p>
            <a:pPr>
              <a:defRPr/>
            </a:pPr>
            <a:endParaRPr lang="fr-FR" sz="1400">
              <a:solidFill>
                <a:schemeClr val="bg2">
                  <a:lumMod val="50000"/>
                </a:schemeClr>
              </a:solidFill>
            </a:endParaRPr>
          </a:p>
          <a:p>
            <a:pPr>
              <a:defRPr/>
            </a:pPr>
            <a:r>
              <a:rPr lang="fr-FR" sz="1400">
                <a:solidFill>
                  <a:schemeClr val="bg2">
                    <a:lumMod val="50000"/>
                  </a:schemeClr>
                </a:solidFill>
              </a:rPr>
              <a:t>Des enjeux  de transitions </a:t>
            </a:r>
            <a:r>
              <a:rPr lang="fr-FR" sz="1400" b="1">
                <a:solidFill>
                  <a:schemeClr val="bg2">
                    <a:lumMod val="50000"/>
                  </a:schemeClr>
                </a:solidFill>
              </a:rPr>
              <a:t>éthiques, équitables et justes</a:t>
            </a:r>
            <a:r>
              <a:rPr lang="fr-FR" sz="1400">
                <a:solidFill>
                  <a:schemeClr val="bg2">
                    <a:lumMod val="50000"/>
                  </a:schemeClr>
                </a:solidFill>
              </a:rPr>
              <a:t> (développement résilient, soutenable, vers zéro carbone)</a:t>
            </a:r>
            <a:r>
              <a:rPr lang="fr-FR" sz="1400">
                <a:solidFill>
                  <a:schemeClr val="accent6">
                    <a:lumMod val="75000"/>
                  </a:schemeClr>
                </a:solidFill>
              </a:rPr>
              <a:t>	</a:t>
            </a:r>
            <a:endParaRPr/>
          </a:p>
          <a:p>
            <a:pPr>
              <a:defRPr/>
            </a:pPr>
            <a:r>
              <a:rPr lang="fr-FR" sz="1400">
                <a:solidFill>
                  <a:schemeClr val="accent6">
                    <a:lumMod val="75000"/>
                  </a:schemeClr>
                </a:solidFill>
              </a:rPr>
              <a:t>		</a:t>
            </a:r>
            <a:r>
              <a:rPr lang="fr-FR" sz="1400">
                <a:solidFill>
                  <a:schemeClr val="bg2">
                    <a:lumMod val="50000"/>
                  </a:schemeClr>
                </a:solidFill>
              </a:rPr>
              <a:t>GIEC SR1.5 (2018)</a:t>
            </a:r>
            <a:endParaRPr/>
          </a:p>
          <a:p>
            <a:pPr>
              <a:defRPr/>
            </a:pPr>
            <a:endParaRPr lang="fr-FR" sz="1400">
              <a:solidFill>
                <a:schemeClr val="accent6">
                  <a:lumMod val="75000"/>
                </a:schemeClr>
              </a:solidFill>
            </a:endParaRPr>
          </a:p>
          <a:p>
            <a:pPr>
              <a:defRPr/>
            </a:pPr>
            <a:r>
              <a:rPr lang="fr-FR" sz="1400">
                <a:solidFill>
                  <a:schemeClr val="accent6">
                    <a:lumMod val="75000"/>
                  </a:schemeClr>
                </a:solidFill>
              </a:rPr>
              <a:t>=&gt; </a:t>
            </a:r>
            <a:r>
              <a:rPr lang="fr-FR" sz="1400" b="1">
                <a:solidFill>
                  <a:schemeClr val="accent6">
                    <a:lumMod val="75000"/>
                  </a:schemeClr>
                </a:solidFill>
              </a:rPr>
              <a:t>besoins </a:t>
            </a:r>
            <a:r>
              <a:rPr lang="fr-FR" sz="1400">
                <a:solidFill>
                  <a:schemeClr val="accent6">
                    <a:lumMod val="75000"/>
                  </a:schemeClr>
                </a:solidFill>
              </a:rPr>
              <a:t>d’accompagnements règlementaires, de formations vers de nouveaux métiers, d’analyses des gouvernance dans ces transitions, de ruptures technologiques, de recherches sur nouveaux procédés, moins émetteurs, moins gourmands en ressources, des procédés de recyclages des matériaux critiques, de documentation d’une société qui se transforme rapidement…. </a:t>
            </a:r>
            <a:endParaRPr/>
          </a:p>
          <a:p>
            <a:pPr>
              <a:defRPr/>
            </a:pPr>
            <a:endParaRPr lang="fr-FR" sz="1400">
              <a:solidFill>
                <a:schemeClr val="accent6">
                  <a:lumMod val="75000"/>
                </a:schemeClr>
              </a:solidFill>
            </a:endParaRPr>
          </a:p>
          <a:p>
            <a:pPr>
              <a:defRPr/>
            </a:pPr>
            <a:r>
              <a:rPr lang="fr-FR" sz="1400">
                <a:solidFill>
                  <a:schemeClr val="accent6">
                    <a:lumMod val="75000"/>
                  </a:schemeClr>
                </a:solidFill>
              </a:rPr>
              <a:t>Autant de </a:t>
            </a:r>
            <a:r>
              <a:rPr lang="fr-FR" sz="1400" b="1">
                <a:solidFill>
                  <a:schemeClr val="accent6">
                    <a:lumMod val="75000"/>
                  </a:schemeClr>
                </a:solidFill>
              </a:rPr>
              <a:t>défis</a:t>
            </a:r>
            <a:r>
              <a:rPr lang="fr-FR" sz="1400">
                <a:solidFill>
                  <a:schemeClr val="accent6">
                    <a:lumMod val="75000"/>
                  </a:schemeClr>
                </a:solidFill>
              </a:rPr>
              <a:t> auxquels doit s’attaquer une grande université intensive en recherche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bwMode="auto">
        <a:xfrm>
          <a:off x="0" y="0"/>
          <a:ext cx="0" cy="0"/>
          <a:chOff x="0" y="0"/>
          <a:chExt cx="0" cy="0"/>
        </a:xfrm>
      </p:grpSpPr>
      <p:pic>
        <p:nvPicPr>
          <p:cNvPr id="6" name="Image 5"/>
          <p:cNvPicPr>
            <a:picLocks noChangeAspect="1"/>
          </p:cNvPicPr>
          <p:nvPr/>
        </p:nvPicPr>
        <p:blipFill>
          <a:blip r:embed="rId2"/>
          <a:stretch/>
        </p:blipFill>
        <p:spPr bwMode="auto">
          <a:xfrm>
            <a:off x="1854180" y="1327195"/>
            <a:ext cx="6298366" cy="4900825"/>
          </a:xfrm>
          <a:prstGeom prst="rect">
            <a:avLst/>
          </a:prstGeom>
        </p:spPr>
      </p:pic>
      <p:sp>
        <p:nvSpPr>
          <p:cNvPr id="2" name="ZoneTexte 1"/>
          <p:cNvSpPr txBox="1"/>
          <p:nvPr/>
        </p:nvSpPr>
        <p:spPr bwMode="auto">
          <a:xfrm>
            <a:off x="755576" y="3903512"/>
            <a:ext cx="1284839" cy="923330"/>
          </a:xfrm>
          <a:prstGeom prst="rect">
            <a:avLst/>
          </a:prstGeom>
          <a:solidFill>
            <a:schemeClr val="lt1"/>
          </a:solidFill>
        </p:spPr>
        <p:txBody>
          <a:bodyPr wrap="square" rtlCol="0">
            <a:spAutoFit/>
          </a:bodyPr>
          <a:lstStyle/>
          <a:p>
            <a:pPr>
              <a:defRPr/>
            </a:pPr>
            <a:r>
              <a:rPr lang="fr-FR">
                <a:solidFill>
                  <a:srgbClr val="FF0000"/>
                </a:solidFill>
              </a:rPr>
              <a:t>Emissions par personne</a:t>
            </a:r>
            <a:endParaRPr/>
          </a:p>
        </p:txBody>
      </p:sp>
      <p:cxnSp>
        <p:nvCxnSpPr>
          <p:cNvPr id="4" name="Connecteur droit avec flèche 3"/>
          <p:cNvCxnSpPr>
            <a:cxnSpLocks/>
          </p:cNvCxnSpPr>
          <p:nvPr/>
        </p:nvCxnSpPr>
        <p:spPr bwMode="auto">
          <a:xfrm flipV="1">
            <a:off x="2181669" y="3203060"/>
            <a:ext cx="0" cy="2324234"/>
          </a:xfrm>
          <a:prstGeom prst="straightConnector1">
            <a:avLst/>
          </a:prstGeom>
          <a:ln w="444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a:cxnSpLocks/>
          </p:cNvCxnSpPr>
          <p:nvPr/>
        </p:nvCxnSpPr>
        <p:spPr bwMode="auto">
          <a:xfrm>
            <a:off x="2805593" y="6008645"/>
            <a:ext cx="2138305" cy="0"/>
          </a:xfrm>
          <a:prstGeom prst="straightConnector1">
            <a:avLst/>
          </a:prstGeom>
          <a:ln w="444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bwMode="auto">
          <a:xfrm>
            <a:off x="3400018" y="6228020"/>
            <a:ext cx="3794629" cy="369332"/>
          </a:xfrm>
          <a:prstGeom prst="rect">
            <a:avLst/>
          </a:prstGeom>
          <a:solidFill>
            <a:schemeClr val="bg1"/>
          </a:solidFill>
        </p:spPr>
        <p:txBody>
          <a:bodyPr wrap="none" rtlCol="0">
            <a:spAutoFit/>
          </a:bodyPr>
          <a:lstStyle/>
          <a:p>
            <a:pPr>
              <a:defRPr/>
            </a:pPr>
            <a:r>
              <a:rPr lang="fr-FR">
                <a:solidFill>
                  <a:srgbClr val="FF0000"/>
                </a:solidFill>
              </a:rPr>
              <a:t>Indice de développement humain</a:t>
            </a:r>
            <a:endParaRPr/>
          </a:p>
        </p:txBody>
      </p:sp>
      <p:sp>
        <p:nvSpPr>
          <p:cNvPr id="3" name="ZoneTexte 2"/>
          <p:cNvSpPr txBox="1"/>
          <p:nvPr/>
        </p:nvSpPr>
        <p:spPr bwMode="auto">
          <a:xfrm>
            <a:off x="236054" y="86140"/>
            <a:ext cx="6375463" cy="1200329"/>
          </a:xfrm>
          <a:prstGeom prst="rect">
            <a:avLst/>
          </a:prstGeom>
          <a:noFill/>
        </p:spPr>
        <p:txBody>
          <a:bodyPr wrap="none" rtlCol="0">
            <a:spAutoFit/>
          </a:bodyPr>
          <a:lstStyle/>
          <a:p>
            <a:pPr>
              <a:defRPr/>
            </a:pPr>
            <a:r>
              <a:rPr lang="fr-FR" sz="2400" b="1"/>
              <a:t>Trajectoires soutenables : </a:t>
            </a:r>
            <a:br>
              <a:rPr lang="fr-FR" sz="2400" b="1"/>
            </a:br>
            <a:r>
              <a:rPr lang="fr-FR" sz="2400" b="1"/>
              <a:t>des enjeux différents suivant les régions</a:t>
            </a:r>
            <a:endParaRPr/>
          </a:p>
          <a:p>
            <a:pPr algn="ctr">
              <a:defRPr/>
            </a:pPr>
            <a:r>
              <a:rPr lang="fr-FR" sz="2400" b="1"/>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246;g11fb2f023d2_0_531"/>
          <p:cNvPicPr/>
          <p:nvPr/>
        </p:nvPicPr>
        <p:blipFill>
          <a:blip r:embed="rId2">
            <a:alphaModFix/>
          </a:blip>
          <a:srcRect l="3840" t="13012" r="49089" b="27435"/>
          <a:stretch/>
        </p:blipFill>
        <p:spPr bwMode="auto">
          <a:xfrm>
            <a:off x="304352" y="1463176"/>
            <a:ext cx="2843897" cy="3010579"/>
          </a:xfrm>
          <a:prstGeom prst="rect">
            <a:avLst/>
          </a:prstGeom>
          <a:noFill/>
          <a:ln>
            <a:noFill/>
          </a:ln>
        </p:spPr>
      </p:pic>
      <p:sp>
        <p:nvSpPr>
          <p:cNvPr id="6" name="Google Shape;249;g11fb2f023d2_0_531"/>
          <p:cNvSpPr txBox="1"/>
          <p:nvPr/>
        </p:nvSpPr>
        <p:spPr bwMode="auto">
          <a:xfrm>
            <a:off x="3068556" y="1867750"/>
            <a:ext cx="1731413" cy="427755"/>
          </a:xfrm>
          <a:prstGeom prst="rect">
            <a:avLst/>
          </a:prstGeom>
          <a:noFill/>
          <a:ln>
            <a:noFill/>
          </a:ln>
        </p:spPr>
        <p:txBody>
          <a:bodyPr spcFirstLastPara="1" wrap="square" lIns="121900" tIns="60933" rIns="121900" bIns="60933" anchor="t" anchorCtr="0">
            <a:spAutoFit/>
          </a:bodyPr>
          <a:lstStyle/>
          <a:p>
            <a:pPr algn="ctr">
              <a:lnSpc>
                <a:spcPct val="90000"/>
              </a:lnSpc>
              <a:defRPr/>
            </a:pPr>
            <a:r>
              <a:rPr lang="en-GB" sz="1100">
                <a:solidFill>
                  <a:srgbClr val="E06666"/>
                </a:solidFill>
              </a:rPr>
              <a:t>Politiques publiques déjà mises en oeuvre</a:t>
            </a:r>
            <a:endParaRPr sz="1100">
              <a:solidFill>
                <a:srgbClr val="E06666"/>
              </a:solidFill>
            </a:endParaRPr>
          </a:p>
        </p:txBody>
      </p:sp>
      <p:sp>
        <p:nvSpPr>
          <p:cNvPr id="7" name="Google Shape;250;g11fb2f023d2_0_531"/>
          <p:cNvSpPr txBox="1"/>
          <p:nvPr/>
        </p:nvSpPr>
        <p:spPr bwMode="auto">
          <a:xfrm>
            <a:off x="3054460" y="2411295"/>
            <a:ext cx="1460800" cy="427755"/>
          </a:xfrm>
          <a:prstGeom prst="rect">
            <a:avLst/>
          </a:prstGeom>
          <a:noFill/>
          <a:ln>
            <a:noFill/>
          </a:ln>
        </p:spPr>
        <p:txBody>
          <a:bodyPr spcFirstLastPara="1" wrap="square" lIns="121900" tIns="60933" rIns="121900" bIns="60933" anchor="t" anchorCtr="0">
            <a:spAutoFit/>
          </a:bodyPr>
          <a:lstStyle/>
          <a:p>
            <a:pPr>
              <a:lnSpc>
                <a:spcPct val="90000"/>
              </a:lnSpc>
              <a:defRPr/>
            </a:pPr>
            <a:r>
              <a:rPr lang="en-GB" sz="1100">
                <a:solidFill>
                  <a:srgbClr val="351C75"/>
                </a:solidFill>
              </a:rPr>
              <a:t>Engagements 2030 et &lt;2°C</a:t>
            </a:r>
            <a:endParaRPr sz="1100">
              <a:solidFill>
                <a:srgbClr val="351C75"/>
              </a:solidFill>
            </a:endParaRPr>
          </a:p>
        </p:txBody>
      </p:sp>
      <p:sp>
        <p:nvSpPr>
          <p:cNvPr id="8" name="Google Shape;251;g11fb2f023d2_0_531"/>
          <p:cNvSpPr txBox="1"/>
          <p:nvPr/>
        </p:nvSpPr>
        <p:spPr bwMode="auto">
          <a:xfrm>
            <a:off x="2382972" y="3180223"/>
            <a:ext cx="1959200" cy="580104"/>
          </a:xfrm>
          <a:prstGeom prst="rect">
            <a:avLst/>
          </a:prstGeom>
          <a:noFill/>
          <a:ln>
            <a:noFill/>
          </a:ln>
        </p:spPr>
        <p:txBody>
          <a:bodyPr spcFirstLastPara="1" wrap="square" lIns="121900" tIns="60933" rIns="121900" bIns="60933" anchor="t" anchorCtr="0">
            <a:spAutoFit/>
          </a:bodyPr>
          <a:lstStyle/>
          <a:p>
            <a:pPr algn="r">
              <a:lnSpc>
                <a:spcPct val="90000"/>
              </a:lnSpc>
              <a:defRPr/>
            </a:pPr>
            <a:r>
              <a:rPr lang="en-GB" sz="1050">
                <a:solidFill>
                  <a:srgbClr val="6AA84F"/>
                </a:solidFill>
              </a:rPr>
              <a:t>&lt;2°C, </a:t>
            </a:r>
            <a:r>
              <a:rPr lang="fr-FR" sz="1050">
                <a:solidFill>
                  <a:srgbClr val="6AA84F"/>
                </a:solidFill>
              </a:rPr>
              <a:t>avec action immédiate</a:t>
            </a:r>
            <a:endParaRPr sz="1050">
              <a:solidFill>
                <a:srgbClr val="6AA84F"/>
              </a:solidFill>
            </a:endParaRPr>
          </a:p>
          <a:p>
            <a:pPr algn="r">
              <a:lnSpc>
                <a:spcPct val="90000"/>
              </a:lnSpc>
              <a:defRPr/>
            </a:pPr>
            <a:endParaRPr sz="1050">
              <a:solidFill>
                <a:srgbClr val="6AA84F"/>
              </a:solidFill>
            </a:endParaRPr>
          </a:p>
        </p:txBody>
      </p:sp>
      <p:cxnSp>
        <p:nvCxnSpPr>
          <p:cNvPr id="12" name="Google Shape;257;g11fb2f023d2_0_531"/>
          <p:cNvCxnSpPr>
            <a:cxnSpLocks/>
            <a:stCxn id="7" idx="1"/>
          </p:cNvCxnSpPr>
          <p:nvPr/>
        </p:nvCxnSpPr>
        <p:spPr bwMode="auto">
          <a:xfrm flipH="1" flipV="1">
            <a:off x="1953391" y="2530672"/>
            <a:ext cx="1101069" cy="94501"/>
          </a:xfrm>
          <a:prstGeom prst="straightConnector1">
            <a:avLst/>
          </a:prstGeom>
          <a:noFill/>
          <a:ln w="9525" cap="flat" cmpd="sng">
            <a:solidFill>
              <a:srgbClr val="674EA7"/>
            </a:solidFill>
            <a:prstDash val="solid"/>
            <a:round/>
            <a:headEnd type="none" w="med" len="med"/>
            <a:tailEnd type="none" w="med" len="med"/>
          </a:ln>
        </p:spPr>
      </p:cxnSp>
      <p:sp>
        <p:nvSpPr>
          <p:cNvPr id="13" name="TextBox 6"/>
          <p:cNvSpPr/>
          <p:nvPr/>
        </p:nvSpPr>
        <p:spPr bwMode="auto">
          <a:xfrm>
            <a:off x="5736700" y="1729287"/>
            <a:ext cx="6255684" cy="461665"/>
          </a:xfrm>
          <a:prstGeom prst="rect">
            <a:avLst/>
          </a:prstGeom>
          <a:noFill/>
        </p:spPr>
        <p:txBody>
          <a:bodyPr wrap="square" rtlCol="0">
            <a:spAutoFit/>
          </a:bodyPr>
          <a:lstStyle/>
          <a:p>
            <a:pPr>
              <a:defRPr/>
            </a:pPr>
            <a:r>
              <a:rPr lang="en-US" sz="2400" b="1">
                <a:solidFill>
                  <a:schemeClr val="tx2"/>
                </a:solidFill>
              </a:rPr>
              <a:t>	</a:t>
            </a:r>
            <a:endParaRPr lang="fr-FR" sz="2400" b="1">
              <a:solidFill>
                <a:schemeClr val="tx2"/>
              </a:solidFill>
            </a:endParaRPr>
          </a:p>
        </p:txBody>
      </p:sp>
      <p:sp>
        <p:nvSpPr>
          <p:cNvPr id="14" name="Google Shape;247;g11fb2f023d2_0_531"/>
          <p:cNvSpPr txBox="1"/>
          <p:nvPr/>
        </p:nvSpPr>
        <p:spPr bwMode="auto">
          <a:xfrm>
            <a:off x="149895" y="5123806"/>
            <a:ext cx="5295001" cy="629092"/>
          </a:xfrm>
          <a:prstGeom prst="rect">
            <a:avLst/>
          </a:prstGeom>
          <a:noFill/>
          <a:ln>
            <a:noFill/>
          </a:ln>
        </p:spPr>
        <p:txBody>
          <a:bodyPr spcFirstLastPara="1" wrap="square" lIns="121900" tIns="60933" rIns="121900" bIns="60933" anchor="t" anchorCtr="0">
            <a:spAutoFit/>
          </a:bodyPr>
          <a:lstStyle/>
          <a:p>
            <a:pPr>
              <a:lnSpc>
                <a:spcPct val="0"/>
              </a:lnSpc>
              <a:defRPr/>
            </a:pPr>
            <a:r>
              <a:rPr lang="en-GB" sz="1400" b="1">
                <a:solidFill>
                  <a:srgbClr val="00B0F0"/>
                </a:solidFill>
              </a:rPr>
              <a:t>Limiter le réchauffement à 1,5 °C</a:t>
            </a:r>
            <a:endParaRPr sz="1400" b="1">
              <a:solidFill>
                <a:srgbClr val="00B0F0"/>
              </a:solidFill>
            </a:endParaRPr>
          </a:p>
          <a:p>
            <a:pPr marL="169329">
              <a:lnSpc>
                <a:spcPct val="0"/>
              </a:lnSpc>
              <a:spcBef>
                <a:spcPts val="1333"/>
              </a:spcBef>
              <a:buClr>
                <a:srgbClr val="434343"/>
              </a:buClr>
              <a:buSzPts val="1600"/>
              <a:defRPr/>
            </a:pPr>
            <a:r>
              <a:rPr lang="en-GB" sz="1200">
                <a:solidFill>
                  <a:srgbClr val="434343"/>
                </a:solidFill>
              </a:rPr>
              <a:t>↓CO</a:t>
            </a:r>
            <a:r>
              <a:rPr lang="en-GB" sz="1200" baseline="-25000">
                <a:solidFill>
                  <a:srgbClr val="434343"/>
                </a:solidFill>
              </a:rPr>
              <a:t>2</a:t>
            </a:r>
            <a:r>
              <a:rPr lang="en-GB" sz="1200">
                <a:solidFill>
                  <a:srgbClr val="434343"/>
                </a:solidFill>
              </a:rPr>
              <a:t>-équivalent : 43% </a:t>
            </a:r>
            <a:r>
              <a:rPr lang="fr-FR" sz="1200">
                <a:solidFill>
                  <a:srgbClr val="434343"/>
                </a:solidFill>
              </a:rPr>
              <a:t>entre 2019 et 2030</a:t>
            </a:r>
            <a:endParaRPr sz="1200">
              <a:solidFill>
                <a:srgbClr val="434343"/>
              </a:solidFill>
            </a:endParaRPr>
          </a:p>
          <a:p>
            <a:pPr marL="169329">
              <a:lnSpc>
                <a:spcPct val="0"/>
              </a:lnSpc>
              <a:spcBef>
                <a:spcPts val="1333"/>
              </a:spcBef>
              <a:spcAft>
                <a:spcPts val="1333"/>
              </a:spcAft>
              <a:buClr>
                <a:srgbClr val="434343"/>
              </a:buClr>
              <a:buSzPts val="1600"/>
              <a:defRPr/>
            </a:pPr>
            <a:r>
              <a:rPr lang="en-GB" sz="1200">
                <a:solidFill>
                  <a:srgbClr val="434343"/>
                </a:solidFill>
              </a:rPr>
              <a:t>↓  méthane : 34%</a:t>
            </a:r>
            <a:endParaRPr sz="1200" b="1">
              <a:solidFill>
                <a:srgbClr val="434343"/>
              </a:solidFill>
            </a:endParaRPr>
          </a:p>
        </p:txBody>
      </p:sp>
      <p:sp>
        <p:nvSpPr>
          <p:cNvPr id="15" name="Google Shape;252;g11fb2f023d2_0_531"/>
          <p:cNvSpPr txBox="1"/>
          <p:nvPr/>
        </p:nvSpPr>
        <p:spPr bwMode="auto">
          <a:xfrm>
            <a:off x="153311" y="4644789"/>
            <a:ext cx="5379801" cy="293808"/>
          </a:xfrm>
          <a:prstGeom prst="rect">
            <a:avLst/>
          </a:prstGeom>
          <a:noFill/>
          <a:ln>
            <a:noFill/>
          </a:ln>
        </p:spPr>
        <p:txBody>
          <a:bodyPr spcFirstLastPara="1" wrap="square" lIns="121900" tIns="60933" rIns="121900" bIns="60933" anchor="t" anchorCtr="0">
            <a:spAutoFit/>
          </a:bodyPr>
          <a:lstStyle/>
          <a:p>
            <a:pPr>
              <a:lnSpc>
                <a:spcPct val="0"/>
              </a:lnSpc>
              <a:defRPr/>
            </a:pPr>
            <a:r>
              <a:rPr lang="fr-FR" sz="1400" b="1">
                <a:solidFill>
                  <a:schemeClr val="accent6"/>
                </a:solidFill>
              </a:rPr>
              <a:t>Limiter le réchauffement sous 2°C</a:t>
            </a:r>
            <a:endParaRPr sz="1400" b="1">
              <a:solidFill>
                <a:schemeClr val="accent6"/>
              </a:solidFill>
            </a:endParaRPr>
          </a:p>
          <a:p>
            <a:pPr marL="169329">
              <a:lnSpc>
                <a:spcPct val="0"/>
              </a:lnSpc>
              <a:spcBef>
                <a:spcPts val="1333"/>
              </a:spcBef>
              <a:buClr>
                <a:srgbClr val="434343"/>
              </a:buClr>
              <a:buSzPts val="1600"/>
              <a:defRPr/>
            </a:pPr>
            <a:r>
              <a:rPr lang="en-GB" sz="1200">
                <a:solidFill>
                  <a:srgbClr val="434343"/>
                </a:solidFill>
              </a:rPr>
              <a:t>↓ CO</a:t>
            </a:r>
            <a:r>
              <a:rPr lang="en-GB" sz="1200" baseline="-25000">
                <a:solidFill>
                  <a:srgbClr val="434343"/>
                </a:solidFill>
              </a:rPr>
              <a:t>2</a:t>
            </a:r>
            <a:r>
              <a:rPr lang="en-GB" sz="1200">
                <a:solidFill>
                  <a:srgbClr val="434343"/>
                </a:solidFill>
              </a:rPr>
              <a:t>-équivalent : 27% d’ici 2030</a:t>
            </a:r>
            <a:endParaRPr/>
          </a:p>
        </p:txBody>
      </p:sp>
      <p:sp>
        <p:nvSpPr>
          <p:cNvPr id="16" name="Rectangle 15"/>
          <p:cNvSpPr/>
          <p:nvPr/>
        </p:nvSpPr>
        <p:spPr bwMode="auto">
          <a:xfrm>
            <a:off x="407234" y="1484585"/>
            <a:ext cx="1425390" cy="430887"/>
          </a:xfrm>
          <a:prstGeom prst="rect">
            <a:avLst/>
          </a:prstGeom>
        </p:spPr>
        <p:txBody>
          <a:bodyPr wrap="none">
            <a:spAutoFit/>
          </a:bodyPr>
          <a:lstStyle/>
          <a:p>
            <a:pPr>
              <a:defRPr/>
            </a:pPr>
            <a:r>
              <a:rPr lang="en-GB" sz="1100" b="1">
                <a:solidFill>
                  <a:srgbClr val="434343"/>
                </a:solidFill>
              </a:rPr>
              <a:t>CO</a:t>
            </a:r>
            <a:r>
              <a:rPr lang="en-GB" sz="1100" b="1" baseline="-25000">
                <a:solidFill>
                  <a:srgbClr val="434343"/>
                </a:solidFill>
              </a:rPr>
              <a:t>2</a:t>
            </a:r>
            <a:r>
              <a:rPr lang="en-GB" sz="1100" b="1">
                <a:solidFill>
                  <a:srgbClr val="434343"/>
                </a:solidFill>
              </a:rPr>
              <a:t>-equivalent</a:t>
            </a:r>
            <a:endParaRPr/>
          </a:p>
          <a:p>
            <a:pPr>
              <a:defRPr/>
            </a:pPr>
            <a:r>
              <a:rPr lang="en-GB" sz="1100" b="1">
                <a:solidFill>
                  <a:srgbClr val="434343"/>
                </a:solidFill>
              </a:rPr>
              <a:t>(milliards tonnes)</a:t>
            </a:r>
            <a:endParaRPr lang="fr-FR" sz="1100" b="1"/>
          </a:p>
        </p:txBody>
      </p:sp>
      <p:sp>
        <p:nvSpPr>
          <p:cNvPr id="17" name="ZoneTexte 16"/>
          <p:cNvSpPr txBox="1"/>
          <p:nvPr/>
        </p:nvSpPr>
        <p:spPr bwMode="auto">
          <a:xfrm>
            <a:off x="762078" y="161786"/>
            <a:ext cx="7619843" cy="461665"/>
          </a:xfrm>
          <a:prstGeom prst="rect">
            <a:avLst/>
          </a:prstGeom>
          <a:noFill/>
        </p:spPr>
        <p:txBody>
          <a:bodyPr wrap="none" rtlCol="0">
            <a:spAutoFit/>
          </a:bodyPr>
          <a:lstStyle/>
          <a:p>
            <a:pPr algn="ctr">
              <a:defRPr/>
            </a:pPr>
            <a:r>
              <a:rPr lang="fr-FR" sz="2400" b="1"/>
              <a:t>Course contre la montre : émissions de gaz à effet de serre</a:t>
            </a:r>
            <a:endParaRPr/>
          </a:p>
        </p:txBody>
      </p:sp>
      <p:sp>
        <p:nvSpPr>
          <p:cNvPr id="18" name="ZoneTexte 17"/>
          <p:cNvSpPr txBox="1"/>
          <p:nvPr/>
        </p:nvSpPr>
        <p:spPr bwMode="auto">
          <a:xfrm>
            <a:off x="9985560" y="6948100"/>
            <a:ext cx="1607491" cy="369332"/>
          </a:xfrm>
          <a:prstGeom prst="rect">
            <a:avLst/>
          </a:prstGeom>
          <a:noFill/>
        </p:spPr>
        <p:txBody>
          <a:bodyPr wrap="none" rtlCol="0">
            <a:spAutoFit/>
          </a:bodyPr>
          <a:lstStyle/>
          <a:p>
            <a:pPr>
              <a:defRPr/>
            </a:pPr>
            <a:r>
              <a:rPr lang="fr-FR" i="1">
                <a:solidFill>
                  <a:schemeClr val="bg1">
                    <a:lumMod val="75000"/>
                  </a:schemeClr>
                </a:solidFill>
              </a:rPr>
              <a:t>AR6 WGIII SPM</a:t>
            </a:r>
            <a:endParaRPr/>
          </a:p>
        </p:txBody>
      </p:sp>
      <p:sp>
        <p:nvSpPr>
          <p:cNvPr id="21" name="Google Shape;251;g11fb2f023d2_0_531"/>
          <p:cNvSpPr txBox="1"/>
          <p:nvPr/>
        </p:nvSpPr>
        <p:spPr bwMode="auto">
          <a:xfrm>
            <a:off x="2479844" y="3517578"/>
            <a:ext cx="1959200" cy="559329"/>
          </a:xfrm>
          <a:prstGeom prst="rect">
            <a:avLst/>
          </a:prstGeom>
          <a:noFill/>
          <a:ln>
            <a:noFill/>
          </a:ln>
        </p:spPr>
        <p:txBody>
          <a:bodyPr spcFirstLastPara="1" wrap="square" lIns="121900" tIns="60933" rIns="121900" bIns="60933" anchor="t" anchorCtr="0">
            <a:spAutoFit/>
          </a:bodyPr>
          <a:lstStyle/>
          <a:p>
            <a:pPr algn="r">
              <a:lnSpc>
                <a:spcPct val="90000"/>
              </a:lnSpc>
              <a:defRPr/>
            </a:pPr>
            <a:r>
              <a:rPr lang="en-GB" sz="1050">
                <a:solidFill>
                  <a:srgbClr val="0070C0"/>
                </a:solidFill>
              </a:rPr>
              <a:t>&lt;1.5°C, </a:t>
            </a:r>
            <a:r>
              <a:rPr lang="fr-FR" sz="1050">
                <a:solidFill>
                  <a:srgbClr val="0070C0"/>
                </a:solidFill>
              </a:rPr>
              <a:t>avec action immédiate</a:t>
            </a:r>
            <a:endParaRPr sz="1050">
              <a:solidFill>
                <a:srgbClr val="0070C0"/>
              </a:solidFill>
            </a:endParaRPr>
          </a:p>
          <a:p>
            <a:pPr algn="r">
              <a:lnSpc>
                <a:spcPct val="90000"/>
              </a:lnSpc>
              <a:defRPr/>
            </a:pPr>
            <a:endParaRPr sz="1050">
              <a:solidFill>
                <a:srgbClr val="6AA84F"/>
              </a:solidFill>
            </a:endParaRPr>
          </a:p>
        </p:txBody>
      </p:sp>
      <p:pic>
        <p:nvPicPr>
          <p:cNvPr id="23" name="Image 22"/>
          <p:cNvPicPr>
            <a:picLocks noChangeAspect="1"/>
          </p:cNvPicPr>
          <p:nvPr/>
        </p:nvPicPr>
        <p:blipFill>
          <a:blip r:embed="rId3"/>
          <a:srcRect l="15280" t="27866" r="43030" b="22319"/>
          <a:stretch/>
        </p:blipFill>
        <p:spPr bwMode="auto">
          <a:xfrm>
            <a:off x="5702795" y="4111499"/>
            <a:ext cx="2197982" cy="1641399"/>
          </a:xfrm>
          <a:prstGeom prst="rect">
            <a:avLst/>
          </a:prstGeom>
        </p:spPr>
      </p:pic>
      <p:pic>
        <p:nvPicPr>
          <p:cNvPr id="25" name="Image 24"/>
          <p:cNvPicPr>
            <a:picLocks noChangeAspect="1"/>
          </p:cNvPicPr>
          <p:nvPr/>
        </p:nvPicPr>
        <p:blipFill>
          <a:blip r:embed="rId4"/>
          <a:srcRect l="15717" t="28676" r="31063" b="28944"/>
          <a:stretch/>
        </p:blipFill>
        <p:spPr bwMode="auto">
          <a:xfrm>
            <a:off x="4932040" y="1556792"/>
            <a:ext cx="4136504" cy="2503583"/>
          </a:xfrm>
          <a:prstGeom prst="rect">
            <a:avLst/>
          </a:prstGeom>
        </p:spPr>
      </p:pic>
      <p:sp>
        <p:nvSpPr>
          <p:cNvPr id="27" name="Rectangle 26"/>
          <p:cNvSpPr/>
          <p:nvPr/>
        </p:nvSpPr>
        <p:spPr bwMode="auto">
          <a:xfrm>
            <a:off x="8100392" y="1867750"/>
            <a:ext cx="1152128" cy="162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6" name="ZoneTexte 25"/>
          <p:cNvSpPr txBox="1"/>
          <p:nvPr/>
        </p:nvSpPr>
        <p:spPr bwMode="auto">
          <a:xfrm>
            <a:off x="7956375" y="2304300"/>
            <a:ext cx="1152128" cy="1107996"/>
          </a:xfrm>
          <a:prstGeom prst="rect">
            <a:avLst/>
          </a:prstGeom>
          <a:noFill/>
        </p:spPr>
        <p:txBody>
          <a:bodyPr wrap="square" rtlCol="0">
            <a:spAutoFit/>
          </a:bodyPr>
          <a:lstStyle/>
          <a:p>
            <a:pPr>
              <a:defRPr/>
            </a:pPr>
            <a:r>
              <a:rPr lang="fr-FR" sz="1100"/>
              <a:t>-23% par rapport à 1990</a:t>
            </a:r>
            <a:br>
              <a:rPr lang="fr-FR" sz="1100"/>
            </a:br>
            <a:endParaRPr lang="fr-FR" sz="1100"/>
          </a:p>
          <a:p>
            <a:pPr>
              <a:defRPr/>
            </a:pPr>
            <a:r>
              <a:rPr lang="fr-FR" sz="1100"/>
              <a:t>rythme de  doit doubler</a:t>
            </a:r>
            <a:endParaRPr/>
          </a:p>
          <a:p>
            <a:pPr>
              <a:defRPr/>
            </a:pPr>
            <a:endParaRPr lang="fr-FR" sz="1100"/>
          </a:p>
        </p:txBody>
      </p:sp>
      <p:sp>
        <p:nvSpPr>
          <p:cNvPr id="28" name="ZoneTexte 27"/>
          <p:cNvSpPr txBox="1"/>
          <p:nvPr/>
        </p:nvSpPr>
        <p:spPr bwMode="auto">
          <a:xfrm>
            <a:off x="1088089" y="1018245"/>
            <a:ext cx="944489" cy="369332"/>
          </a:xfrm>
          <a:prstGeom prst="rect">
            <a:avLst/>
          </a:prstGeom>
          <a:noFill/>
        </p:spPr>
        <p:txBody>
          <a:bodyPr wrap="none" rtlCol="0">
            <a:spAutoFit/>
          </a:bodyPr>
          <a:lstStyle/>
          <a:p>
            <a:pPr>
              <a:defRPr/>
            </a:pPr>
            <a:r>
              <a:rPr lang="fr-FR"/>
              <a:t>Monde</a:t>
            </a:r>
            <a:endParaRPr/>
          </a:p>
        </p:txBody>
      </p:sp>
      <p:sp>
        <p:nvSpPr>
          <p:cNvPr id="29" name="ZoneTexte 28"/>
          <p:cNvSpPr txBox="1"/>
          <p:nvPr/>
        </p:nvSpPr>
        <p:spPr bwMode="auto">
          <a:xfrm>
            <a:off x="6300192" y="1018245"/>
            <a:ext cx="907621" cy="369332"/>
          </a:xfrm>
          <a:prstGeom prst="rect">
            <a:avLst/>
          </a:prstGeom>
          <a:noFill/>
        </p:spPr>
        <p:txBody>
          <a:bodyPr wrap="none" rtlCol="0">
            <a:spAutoFit/>
          </a:bodyPr>
          <a:lstStyle/>
          <a:p>
            <a:pPr>
              <a:defRPr/>
            </a:pPr>
            <a:r>
              <a:rPr lang="fr-FR"/>
              <a:t>France</a:t>
            </a:r>
            <a:endParaRPr/>
          </a:p>
        </p:txBody>
      </p:sp>
      <p:sp>
        <p:nvSpPr>
          <p:cNvPr id="31" name="ZoneTexte 30"/>
          <p:cNvSpPr txBox="1"/>
          <p:nvPr/>
        </p:nvSpPr>
        <p:spPr bwMode="auto">
          <a:xfrm>
            <a:off x="278781" y="5860372"/>
            <a:ext cx="7621996" cy="1384995"/>
          </a:xfrm>
          <a:prstGeom prst="rect">
            <a:avLst/>
          </a:prstGeom>
          <a:noFill/>
        </p:spPr>
        <p:txBody>
          <a:bodyPr wrap="square">
            <a:spAutoFit/>
          </a:bodyPr>
          <a:lstStyle/>
          <a:p>
            <a:pPr algn="l">
              <a:spcBef>
                <a:spcPts val="0"/>
              </a:spcBef>
              <a:spcAft>
                <a:spcPts val="0"/>
              </a:spcAft>
              <a:defRPr/>
            </a:pPr>
            <a:r>
              <a:rPr lang="fr-FR" sz="1400">
                <a:solidFill>
                  <a:schemeClr val="accent6"/>
                </a:solidFill>
                <a:latin typeface="Arial"/>
              </a:rPr>
              <a:t>Gaz à effet de serre / climat : </a:t>
            </a:r>
            <a:r>
              <a:rPr lang="fr-FR" sz="1400" b="0" i="0" u="none" strike="noStrike">
                <a:solidFill>
                  <a:schemeClr val="accent6"/>
                </a:solidFill>
                <a:latin typeface="Arial"/>
              </a:rPr>
              <a:t>pas le seul problème mais ∃ des métriques et son atténuation demande changements structurels et systémiques (dans tous les secteurs) qui permet d’interroger au passage les autres formes d’impacts</a:t>
            </a:r>
            <a:endParaRPr lang="fr-FR" sz="1400" b="0" i="0" u="none" strike="noStrike">
              <a:solidFill>
                <a:schemeClr val="accent6"/>
              </a:solidFill>
            </a:endParaRPr>
          </a:p>
          <a:p>
            <a:pPr>
              <a:defRPr/>
            </a:pPr>
            <a:br>
              <a:rPr lang="fr-FR" sz="1400">
                <a:solidFill>
                  <a:schemeClr val="accent6"/>
                </a:solidFill>
              </a:rPr>
            </a:br>
            <a:br>
              <a:rPr lang="fr-FR" sz="1400">
                <a:solidFill>
                  <a:schemeClr val="accent6"/>
                </a:solidFill>
              </a:rPr>
            </a:br>
            <a:endParaRPr lang="fr-FR" sz="140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UPSACLAY">
  <a:themeElements>
    <a:clrScheme name="UPSACLAY 1">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Arial"/>
        <a:cs typeface="Arial Unicode MS"/>
      </a:majorFont>
      <a:minorFont>
        <a:latin typeface="Open Sans"/>
        <a:ea typeface="Arial"/>
        <a:cs typeface="Arial Unicode MS"/>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2364</Words>
  <Application>Microsoft Office PowerPoint</Application>
  <DocSecurity>0</DocSecurity>
  <PresentationFormat>Affichage à l'écran (4:3)</PresentationFormat>
  <Paragraphs>266</Paragraphs>
  <Slides>19</Slides>
  <Notes>0</Notes>
  <HiddenSlides>2</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19</vt:i4>
      </vt:variant>
    </vt:vector>
  </HeadingPairs>
  <TitlesOfParts>
    <vt:vector size="32" baseType="lpstr">
      <vt:lpstr>Arial Unicode MS</vt:lpstr>
      <vt:lpstr>Arial</vt:lpstr>
      <vt:lpstr>Arial Narrow</vt:lpstr>
      <vt:lpstr>Calibri</vt:lpstr>
      <vt:lpstr>Courier New</vt:lpstr>
      <vt:lpstr>Halcom</vt:lpstr>
      <vt:lpstr>Nunito Sans</vt:lpstr>
      <vt:lpstr>Open Sans</vt:lpstr>
      <vt:lpstr>Symbol</vt:lpstr>
      <vt:lpstr>Times New Roman</vt:lpstr>
      <vt:lpstr>-webkit-standard</vt:lpstr>
      <vt:lpstr>Wingdings</vt:lpstr>
      <vt:lpstr>2_UPSACLAY</vt:lpstr>
      <vt:lpstr>  La stratégie de Développement Soutenable </vt:lpstr>
      <vt:lpstr>Le contexte du développement soutenable</vt:lpstr>
      <vt:lpstr>Le contexte du développement soutenable en France </vt:lpstr>
      <vt:lpstr>Le contexte du développement soutenable</vt:lpstr>
      <vt:lpstr>Le contexte du développement soutenable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Quels choix alimentaires ?</vt:lpstr>
      <vt:lpstr>Des actions pour limiter les impacts</vt:lpstr>
      <vt:lpstr>S’engager en continu vers la soutenabilité</vt:lpstr>
      <vt:lpstr>Présentation PowerPoint</vt:lpstr>
      <vt:lpstr>La charte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Virginie Paris</dc:creator>
  <cp:keywords/>
  <dc:description>Modèle de présentation PowerPoint au format 4/3e</dc:description>
  <cp:lastModifiedBy>JC Le Clech</cp:lastModifiedBy>
  <cp:revision>974</cp:revision>
  <dcterms:created xsi:type="dcterms:W3CDTF">2020-02-07T10:36:28Z</dcterms:created>
  <dcterms:modified xsi:type="dcterms:W3CDTF">2023-06-06T14:12:46Z</dcterms:modified>
  <cp:category>Présentation</cp:category>
  <dc:identifier/>
  <cp:contentStatus/>
  <dc:language/>
  <cp:version/>
</cp:coreProperties>
</file>