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2" r:id="rId2"/>
    <p:sldId id="311" r:id="rId3"/>
    <p:sldId id="315" r:id="rId4"/>
    <p:sldId id="319" r:id="rId5"/>
    <p:sldId id="308" r:id="rId6"/>
    <p:sldId id="317" r:id="rId7"/>
    <p:sldId id="316" r:id="rId8"/>
    <p:sldId id="318" r:id="rId9"/>
    <p:sldId id="320" r:id="rId10"/>
    <p:sldId id="321" r:id="rId11"/>
    <p:sldId id="322" r:id="rId12"/>
    <p:sldId id="324" r:id="rId13"/>
    <p:sldId id="323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F8FF"/>
    <a:srgbClr val="599E44"/>
    <a:srgbClr val="FFBB00"/>
    <a:srgbClr val="F68200"/>
    <a:srgbClr val="F7A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6"/>
    <p:restoredTop sz="94444"/>
  </p:normalViewPr>
  <p:slideViewPr>
    <p:cSldViewPr snapToGrid="0" snapToObjects="1">
      <p:cViewPr varScale="1">
        <p:scale>
          <a:sx n="106" d="100"/>
          <a:sy n="106" d="100"/>
        </p:scale>
        <p:origin x="6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4DAD-B8A5-CA4D-AB71-C93C252730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3494-1D1A-DA4E-9BC4-90753090E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18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922F-5A0C-8640-8E2E-DF9344F4008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E7A47-3939-3943-9383-DED49EE128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97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E7A47-3939-3943-9383-DED49EE128F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57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E7A47-3939-3943-9383-DED49EE128F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32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76300" y="6449926"/>
            <a:ext cx="2133600" cy="365125"/>
          </a:xfrm>
        </p:spPr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33750" y="6422184"/>
            <a:ext cx="2895600" cy="365125"/>
          </a:xfrm>
        </p:spPr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06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7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7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86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8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7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2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0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71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6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5500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0">
                <a:srgbClr val="92D05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499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27 novembre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499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CDL IAS - Rex Commission verte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365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2A92A4-2E9A-9D4B-B493-6D85F0D457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2769" y="88900"/>
            <a:ext cx="904493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AE4C73-AA09-054B-A1BA-055E3D01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</a:t>
            </a:fld>
            <a:endParaRPr lang="fr-FR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D885223-F55C-6549-B5AE-A37C91BF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fr-FR" sz="1600" b="1" dirty="0"/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673C8336-81F7-D44A-81ED-19A386CBF4C0}"/>
              </a:ext>
            </a:extLst>
          </p:cNvPr>
          <p:cNvSpPr txBox="1">
            <a:spLocks/>
          </p:cNvSpPr>
          <p:nvPr/>
        </p:nvSpPr>
        <p:spPr>
          <a:xfrm>
            <a:off x="759691" y="282315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Projet Abri Vélo Sécurisé</a:t>
            </a:r>
          </a:p>
          <a:p>
            <a:r>
              <a:rPr lang="fr-FR" sz="3600" b="1" dirty="0"/>
              <a:t>Besoins – Définition Préliminaire</a:t>
            </a:r>
            <a:endParaRPr lang="fr-FR" b="1" dirty="0"/>
          </a:p>
          <a:p>
            <a:r>
              <a:rPr lang="fr-FR" sz="2400" b="1" dirty="0"/>
              <a:t>Jean-Christophe LE CLEC’H, Marc </a:t>
            </a:r>
            <a:r>
              <a:rPr lang="fr-FR" sz="2400" b="1" dirty="0" err="1"/>
              <a:t>Dexet</a:t>
            </a:r>
            <a:r>
              <a:rPr lang="fr-FR" sz="2400" b="1" dirty="0"/>
              <a:t> (IAS)</a:t>
            </a:r>
            <a:endParaRPr lang="fr-FR" sz="2400" dirty="0"/>
          </a:p>
        </p:txBody>
      </p:sp>
      <p:sp>
        <p:nvSpPr>
          <p:cNvPr id="7" name="Espace réservé du pied de page 8">
            <a:extLst>
              <a:ext uri="{FF2B5EF4-FFF2-40B4-BE49-F238E27FC236}">
                <a16:creationId xmlns:a16="http://schemas.microsoft.com/office/drawing/2014/main" id="{21773421-3B85-4B94-9EF8-F65DF94D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E134B1B-8DBA-4225-9885-40515389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18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441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10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Société Abri-Plus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Modèle NOMAD :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Habillage / Aspect Extérieur (3/6)</a:t>
            </a:r>
          </a:p>
        </p:txBody>
      </p:sp>
      <p:sp>
        <p:nvSpPr>
          <p:cNvPr id="12" name="Espace réservé du pied de page 8">
            <a:extLst>
              <a:ext uri="{FF2B5EF4-FFF2-40B4-BE49-F238E27FC236}">
                <a16:creationId xmlns:a16="http://schemas.microsoft.com/office/drawing/2014/main" id="{243E4037-AB62-48EF-ABBE-51E00DA1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BB58CA61-2CDE-4278-87D2-3A63C56A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6610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9E27F7-471D-4F41-804A-88B44360C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70222"/>
            <a:ext cx="6139891" cy="23573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FAF34F-6DA9-4A60-98A7-8A1233A0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51" y="4394497"/>
            <a:ext cx="2857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Société Abri-Plus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Modèle FLEURY :</a:t>
            </a:r>
          </a:p>
        </p:txBody>
      </p:sp>
      <p:sp>
        <p:nvSpPr>
          <p:cNvPr id="12" name="Espace réservé du pied de page 8">
            <a:extLst>
              <a:ext uri="{FF2B5EF4-FFF2-40B4-BE49-F238E27FC236}">
                <a16:creationId xmlns:a16="http://schemas.microsoft.com/office/drawing/2014/main" id="{243E4037-AB62-48EF-ABBE-51E00DA1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BB58CA61-2CDE-4278-87D2-3A63C56A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95E89E-6EEC-4015-81D9-3AC58F747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2012999"/>
            <a:ext cx="7688580" cy="21762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30A715-9AC4-47B2-B576-2F151393B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829" y="4189213"/>
            <a:ext cx="2341531" cy="1798063"/>
          </a:xfrm>
          <a:prstGeom prst="rect">
            <a:avLst/>
          </a:prstGeom>
        </p:spPr>
      </p:pic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Habillage / Aspect Extérieur (4/6)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6CB55B-33D2-4A35-BF70-3F78269B9B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63" t="6803" r="8375"/>
          <a:stretch/>
        </p:blipFill>
        <p:spPr>
          <a:xfrm>
            <a:off x="3668992" y="4189213"/>
            <a:ext cx="2208871" cy="17980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1147C1-D948-465B-A635-918D57C2BA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1" r="2775"/>
          <a:stretch/>
        </p:blipFill>
        <p:spPr>
          <a:xfrm>
            <a:off x="525780" y="4189213"/>
            <a:ext cx="3135592" cy="1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1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Société Abri-Plus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Modèle FLEURY :</a:t>
            </a:r>
          </a:p>
        </p:txBody>
      </p:sp>
      <p:sp>
        <p:nvSpPr>
          <p:cNvPr id="12" name="Espace réservé du pied de page 8">
            <a:extLst>
              <a:ext uri="{FF2B5EF4-FFF2-40B4-BE49-F238E27FC236}">
                <a16:creationId xmlns:a16="http://schemas.microsoft.com/office/drawing/2014/main" id="{243E4037-AB62-48EF-ABBE-51E00DA1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BB58CA61-2CDE-4278-87D2-3A63C56A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Habillage / Aspect Extérieur (5/6)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6E7A604-0565-4CA7-B60B-D1FEA947D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215515"/>
            <a:ext cx="2390775" cy="36004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4907220-626F-43F0-856B-C7072C29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2350790"/>
            <a:ext cx="23812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8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13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Société Abri-Plus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Modèle </a:t>
            </a:r>
            <a:r>
              <a:rPr lang="fr-FR" sz="1600" dirty="0" err="1">
                <a:solidFill>
                  <a:srgbClr val="00B0F0"/>
                </a:solidFill>
              </a:rPr>
              <a:t>Modul’ère</a:t>
            </a:r>
            <a:r>
              <a:rPr lang="fr-FR" sz="16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Habillage / Aspect Extérieur (6/6)</a:t>
            </a:r>
          </a:p>
        </p:txBody>
      </p:sp>
      <p:sp>
        <p:nvSpPr>
          <p:cNvPr id="12" name="Espace réservé du pied de page 8">
            <a:extLst>
              <a:ext uri="{FF2B5EF4-FFF2-40B4-BE49-F238E27FC236}">
                <a16:creationId xmlns:a16="http://schemas.microsoft.com/office/drawing/2014/main" id="{243E4037-AB62-48EF-ABBE-51E00DA1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BB58CA61-2CDE-4278-87D2-3A63C56A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E736AD-596A-4C4B-8B45-7D5627792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30" y="2270318"/>
            <a:ext cx="2558109" cy="19612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DBF861A-7E3F-4063-913D-CD0196B49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4" y="2270318"/>
            <a:ext cx="2338871" cy="23173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C77979-35BC-47C6-A5BC-F21E76A80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200920"/>
            <a:ext cx="2414515" cy="23867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8152165-A8B2-4DB1-8734-5494FE6A8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14" y="4260278"/>
            <a:ext cx="7317589" cy="19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3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2</a:t>
            </a:fld>
            <a:endParaRPr lang="fr-FR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C7B6E04-D29D-D646-BD24-8D098FB0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Recensement des Besoins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CEF757C-AD4C-484B-900E-3C19E380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6"/>
            <a:ext cx="8661400" cy="496024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Capacité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Places IAS 		</a:t>
            </a:r>
            <a:r>
              <a:rPr lang="fr-FR" sz="160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fr-FR" sz="1600" dirty="0">
                <a:solidFill>
                  <a:srgbClr val="00B0F0"/>
                </a:solidFill>
              </a:rPr>
              <a:t> 25-30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Places DGSA RH 	</a:t>
            </a:r>
            <a:r>
              <a:rPr lang="fr-FR" sz="1600" dirty="0">
                <a:solidFill>
                  <a:srgbClr val="00B0F0"/>
                </a:solidFill>
                <a:sym typeface="Wingdings" panose="05000000000000000000" pitchFamily="2" charset="2"/>
              </a:rPr>
              <a:t> ?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  <a:sym typeface="Wingdings" panose="05000000000000000000" pitchFamily="2" charset="2"/>
              </a:rPr>
              <a:t>Places DAPI		 2</a:t>
            </a:r>
          </a:p>
          <a:p>
            <a:pPr marL="457200" lvl="1" indent="0">
              <a:buNone/>
            </a:pPr>
            <a:r>
              <a:rPr lang="fr-FR" sz="1600" dirty="0">
                <a:solidFill>
                  <a:srgbClr val="00B0F0"/>
                </a:solidFill>
                <a:sym typeface="Wingdings" panose="05000000000000000000" pitchFamily="2" charset="2"/>
              </a:rPr>
              <a:t>TOTAL 			 30-40 places fermées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  <a:sym typeface="Wingdings" panose="05000000000000000000" pitchFamily="2" charset="2"/>
              </a:rPr>
              <a:t>Plus 5-6 places sous un auvent, donc dans une partie non fermée, pour les visiteurs</a:t>
            </a:r>
          </a:p>
          <a:p>
            <a:pPr marL="514350" lvl="1" indent="0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Racks double-étage de préférence pour limiter la surface au sol</a:t>
            </a:r>
          </a:p>
          <a:p>
            <a:pPr marL="57150" indent="0">
              <a:buNone/>
            </a:pPr>
            <a:r>
              <a:rPr lang="fr-FR" sz="1800" dirty="0">
                <a:solidFill>
                  <a:srgbClr val="00B0F0"/>
                </a:solidFill>
              </a:rPr>
              <a:t>	Avec aide au levage (beaucoup de retour d’expérience très positifs de la part des 	usagers RATP, système robuste et pas excessivement onéreux)</a:t>
            </a:r>
          </a:p>
          <a:p>
            <a:pPr marL="400050"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B0F0"/>
              </a:solidFill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Systèmes d’attache au cadre, et pas seulement aux roues</a:t>
            </a:r>
          </a:p>
          <a:p>
            <a:pPr marL="57150" indent="0">
              <a:buNone/>
            </a:pPr>
            <a:endParaRPr lang="fr-FR" sz="2000" dirty="0">
              <a:solidFill>
                <a:srgbClr val="00B0F0"/>
              </a:solidFill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Pas de parois entièrement opaques pour limiter les risques de vol en cas de brèche (les voleurs doivent être visibles depuis l’extérieur)</a:t>
            </a:r>
          </a:p>
          <a:p>
            <a:pPr marL="57150" indent="0">
              <a:buNone/>
            </a:pPr>
            <a:endParaRPr lang="fr-FR" sz="20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529B470F-392F-43B3-8B6F-2F2EC340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D5037DEA-A954-4172-B22A-8917A377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93985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3</a:t>
            </a:fld>
            <a:endParaRPr lang="fr-FR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C7B6E04-D29D-D646-BD24-8D098FB0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Options (1/2)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CEF757C-AD4C-484B-900E-3C19E380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6"/>
            <a:ext cx="8996378" cy="496024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1800" dirty="0">
                <a:solidFill>
                  <a:srgbClr val="00B0F0"/>
                </a:solidFill>
              </a:rPr>
              <a:t>Système d’accès</a:t>
            </a:r>
          </a:p>
          <a:p>
            <a:pPr lvl="1">
              <a:buFont typeface="Wingdings" pitchFamily="2" charset="2"/>
              <a:buChar char="§"/>
            </a:pPr>
            <a:r>
              <a:rPr lang="fr-FR" sz="1400" dirty="0">
                <a:solidFill>
                  <a:srgbClr val="00B0F0"/>
                </a:solidFill>
                <a:sym typeface="Wingdings" panose="05000000000000000000" pitchFamily="2" charset="2"/>
              </a:rPr>
              <a:t>Par badge</a:t>
            </a:r>
          </a:p>
          <a:p>
            <a:pPr lvl="2">
              <a:buFont typeface="Wingdings" pitchFamily="2" charset="2"/>
              <a:buChar char="§"/>
            </a:pPr>
            <a:r>
              <a:rPr lang="fr-FR" sz="1100" dirty="0">
                <a:solidFill>
                  <a:srgbClr val="00B0F0"/>
                </a:solidFill>
                <a:sym typeface="Wingdings" panose="05000000000000000000" pitchFamily="2" charset="2"/>
              </a:rPr>
              <a:t>Avantages : le plus sûr, nominatif, contrôle des allées et venues</a:t>
            </a:r>
          </a:p>
          <a:p>
            <a:pPr lvl="2">
              <a:buFont typeface="Wingdings" pitchFamily="2" charset="2"/>
              <a:buChar char="§"/>
            </a:pPr>
            <a:r>
              <a:rPr lang="fr-FR" sz="1100" dirty="0">
                <a:solidFill>
                  <a:srgbClr val="00B0F0"/>
                </a:solidFill>
                <a:sym typeface="Wingdings" panose="05000000000000000000" pitchFamily="2" charset="2"/>
              </a:rPr>
              <a:t>Inconvénients : cher à l’achat + abonnement mensuel</a:t>
            </a:r>
          </a:p>
          <a:p>
            <a:pPr lvl="1">
              <a:buFont typeface="Wingdings" pitchFamily="2" charset="2"/>
              <a:buChar char="§"/>
            </a:pPr>
            <a:r>
              <a:rPr lang="fr-FR" sz="1400" dirty="0">
                <a:solidFill>
                  <a:srgbClr val="00B0F0"/>
                </a:solidFill>
                <a:sym typeface="Wingdings" panose="05000000000000000000" pitchFamily="2" charset="2"/>
              </a:rPr>
              <a:t>Par clé</a:t>
            </a:r>
          </a:p>
          <a:p>
            <a:pPr lvl="2">
              <a:buFont typeface="Wingdings" pitchFamily="2" charset="2"/>
              <a:buChar char="§"/>
            </a:pPr>
            <a:r>
              <a:rPr lang="fr-FR" sz="1100" dirty="0">
                <a:solidFill>
                  <a:srgbClr val="00B0F0"/>
                </a:solidFill>
                <a:sym typeface="Wingdings" panose="05000000000000000000" pitchFamily="2" charset="2"/>
              </a:rPr>
              <a:t>Avantages : sûr </a:t>
            </a:r>
          </a:p>
          <a:p>
            <a:pPr lvl="2">
              <a:buFont typeface="Wingdings" pitchFamily="2" charset="2"/>
              <a:buChar char="§"/>
            </a:pPr>
            <a:r>
              <a:rPr lang="fr-FR" sz="1100" dirty="0">
                <a:solidFill>
                  <a:srgbClr val="00B0F0"/>
                </a:solidFill>
                <a:sym typeface="Wingdings" panose="05000000000000000000" pitchFamily="2" charset="2"/>
              </a:rPr>
              <a:t>Inconvénients : clés perdues, chères à remplacer</a:t>
            </a:r>
          </a:p>
          <a:p>
            <a:pPr lvl="1">
              <a:buFont typeface="Wingdings" pitchFamily="2" charset="2"/>
              <a:buChar char="§"/>
            </a:pPr>
            <a:r>
              <a:rPr lang="fr-FR" sz="1400" dirty="0">
                <a:solidFill>
                  <a:srgbClr val="00B0F0"/>
                </a:solidFill>
                <a:sym typeface="Wingdings" panose="05000000000000000000" pitchFamily="2" charset="2"/>
              </a:rPr>
              <a:t>Par digicode</a:t>
            </a:r>
          </a:p>
          <a:p>
            <a:pPr lvl="2">
              <a:buFont typeface="Wingdings" pitchFamily="2" charset="2"/>
              <a:buChar char="§"/>
            </a:pPr>
            <a:r>
              <a:rPr lang="fr-FR" sz="1100" dirty="0">
                <a:solidFill>
                  <a:srgbClr val="00B0F0"/>
                </a:solidFill>
                <a:sym typeface="Wingdings" panose="05000000000000000000" pitchFamily="2" charset="2"/>
              </a:rPr>
              <a:t>Avantages : pas cher</a:t>
            </a:r>
          </a:p>
          <a:p>
            <a:pPr lvl="2">
              <a:buFont typeface="Wingdings" pitchFamily="2" charset="2"/>
              <a:buChar char="§"/>
            </a:pPr>
            <a:r>
              <a:rPr lang="fr-FR" sz="1100" dirty="0">
                <a:solidFill>
                  <a:srgbClr val="00B0F0"/>
                </a:solidFill>
                <a:sym typeface="Wingdings" panose="05000000000000000000" pitchFamily="2" charset="2"/>
              </a:rPr>
              <a:t>Inconvénients : le moins sûr, changement de code réguliers à communiquer</a:t>
            </a:r>
          </a:p>
          <a:p>
            <a:pPr>
              <a:buFont typeface="Wingdings" pitchFamily="2" charset="2"/>
              <a:buChar char="§"/>
            </a:pPr>
            <a:endParaRPr lang="fr-FR" sz="1900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B0F0"/>
                </a:solidFill>
              </a:rPr>
              <a:t>Boitiers de rechargement pour VAE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B0F0"/>
                </a:solidFill>
              </a:rPr>
              <a:t>Nécessaire</a:t>
            </a:r>
          </a:p>
          <a:p>
            <a:pPr marL="400050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00B0F0"/>
              </a:solidFill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B0F0"/>
                </a:solidFill>
              </a:rPr>
              <a:t>Borne de gonflage automatique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B0F0"/>
                </a:solidFill>
              </a:rPr>
              <a:t>Pas obligatoire</a:t>
            </a:r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529B470F-392F-43B3-8B6F-2F2EC340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D5037DEA-A954-4172-B22A-8917A377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24487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4</a:t>
            </a:fld>
            <a:endParaRPr lang="fr-FR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C7B6E04-D29D-D646-BD24-8D098FB0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Options (2/2)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CEF757C-AD4C-484B-900E-3C19E380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6"/>
            <a:ext cx="8996378" cy="4960245"/>
          </a:xfrm>
        </p:spPr>
        <p:txBody>
          <a:bodyPr/>
          <a:lstStyle/>
          <a:p>
            <a:pPr marL="4000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B0F0"/>
                </a:solidFill>
              </a:rPr>
              <a:t>Casiers individuels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B0F0"/>
                </a:solidFill>
              </a:rPr>
              <a:t>Pas vraiment nécessaires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B0F0"/>
                </a:solidFill>
              </a:rPr>
              <a:t>Risque de vols</a:t>
            </a:r>
          </a:p>
          <a:p>
            <a:pPr marL="800100" lvl="1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B0F0"/>
              </a:solidFill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B0F0"/>
                </a:solidFill>
              </a:rPr>
              <a:t>Fente de maintien du vélo en entrée d’abri</a:t>
            </a:r>
          </a:p>
          <a:p>
            <a:pPr marL="400050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00B0F0"/>
              </a:solidFill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B0F0"/>
                </a:solidFill>
              </a:rPr>
              <a:t>Système de vidéosurveillance</a:t>
            </a:r>
          </a:p>
          <a:p>
            <a:pPr marL="400050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00B0F0"/>
              </a:solidFill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B0F0"/>
                </a:solidFill>
              </a:rPr>
              <a:t>Panneaux d’affichage</a:t>
            </a:r>
          </a:p>
          <a:p>
            <a:pPr marL="400050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00B0F0"/>
              </a:solidFill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B0F0"/>
                </a:solidFill>
              </a:rPr>
              <a:t>Auvents</a:t>
            </a:r>
          </a:p>
          <a:p>
            <a:pPr marL="400050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00B0F0"/>
              </a:solidFill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B0F0"/>
                </a:solidFill>
              </a:rPr>
              <a:t>…</a:t>
            </a:r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529B470F-392F-43B3-8B6F-2F2EC340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D5037DEA-A954-4172-B22A-8917A377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</p:spTree>
    <p:extLst>
      <p:ext uri="{BB962C8B-B14F-4D97-AF65-F5344CB8AC3E}">
        <p14:creationId xmlns:p14="http://schemas.microsoft.com/office/powerpoint/2010/main" val="57489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Localisation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Localisations Potentielles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E07D28-B3D6-41F6-B2BC-48656E069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7" y="1194087"/>
            <a:ext cx="8948771" cy="5510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09CCD3-43D4-409A-9333-C240D2D63236}"/>
              </a:ext>
            </a:extLst>
          </p:cNvPr>
          <p:cNvSpPr/>
          <p:nvPr/>
        </p:nvSpPr>
        <p:spPr>
          <a:xfrm rot="20287805">
            <a:off x="3278108" y="3686801"/>
            <a:ext cx="415705" cy="2263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902E8-0F2F-43E1-9C63-48C3825A3017}"/>
              </a:ext>
            </a:extLst>
          </p:cNvPr>
          <p:cNvSpPr/>
          <p:nvPr/>
        </p:nvSpPr>
        <p:spPr>
          <a:xfrm rot="21099497">
            <a:off x="6180148" y="3303132"/>
            <a:ext cx="415705" cy="2263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323928-B820-4265-B50B-60224A56FDF7}"/>
              </a:ext>
            </a:extLst>
          </p:cNvPr>
          <p:cNvSpPr/>
          <p:nvPr/>
        </p:nvSpPr>
        <p:spPr>
          <a:xfrm rot="20452369">
            <a:off x="5907642" y="1848876"/>
            <a:ext cx="415705" cy="2263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pied de page 8">
            <a:extLst>
              <a:ext uri="{FF2B5EF4-FFF2-40B4-BE49-F238E27FC236}">
                <a16:creationId xmlns:a16="http://schemas.microsoft.com/office/drawing/2014/main" id="{243E4037-AB62-48EF-ABBE-51E00DA1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BB58CA61-2CDE-4278-87D2-3A63C56A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FEF15E-098D-4A3D-8E16-7A9759E6E2F6}"/>
              </a:ext>
            </a:extLst>
          </p:cNvPr>
          <p:cNvSpPr/>
          <p:nvPr/>
        </p:nvSpPr>
        <p:spPr>
          <a:xfrm rot="14704799">
            <a:off x="3969106" y="2776943"/>
            <a:ext cx="270268" cy="1285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0E5C8-8A76-45E3-842C-A2327DB17766}"/>
              </a:ext>
            </a:extLst>
          </p:cNvPr>
          <p:cNvSpPr/>
          <p:nvPr/>
        </p:nvSpPr>
        <p:spPr>
          <a:xfrm rot="4136254">
            <a:off x="2218290" y="4601926"/>
            <a:ext cx="290422" cy="1958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6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Suivant les sociétés déjà contactées, 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Entraxe au choix de 35 / 40 / 50 cm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Société </a:t>
            </a:r>
            <a:r>
              <a:rPr lang="fr-FR" sz="2000" dirty="0" err="1">
                <a:solidFill>
                  <a:srgbClr val="00B0F0"/>
                </a:solidFill>
              </a:rPr>
              <a:t>Altinnova</a:t>
            </a:r>
            <a:endParaRPr lang="fr-FR" sz="20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Modèle ALTAO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</a:rPr>
              <a:t>18 places : 4.2 x 4.2 x 3.1m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</a:rPr>
              <a:t>36 places : 6.3 x 4.2m x 3.1m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Modèle Cigogne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</a:rPr>
              <a:t>Module 20 places : 6.3 x 2.54 x 3.0m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Société Abris Plus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Modèle NOMAD 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</a:rPr>
              <a:t>Module 20 places : 6.04 x 2.4 x 2.91m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Modèle FLEURY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</a:rPr>
              <a:t>12 places : 5 x 3 x 2.1 (simple étage)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Modèle </a:t>
            </a:r>
            <a:r>
              <a:rPr lang="fr-FR" sz="1600" dirty="0" err="1">
                <a:solidFill>
                  <a:srgbClr val="00B0F0"/>
                </a:solidFill>
              </a:rPr>
              <a:t>Modul’ère</a:t>
            </a:r>
            <a:endParaRPr lang="fr-FR" sz="1600" dirty="0">
              <a:solidFill>
                <a:srgbClr val="00B0F0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</a:rPr>
              <a:t>16 places : 4 x 4 x 3.06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</a:rPr>
              <a:t>32 places : 6.5 x 4 x 3.06</a:t>
            </a:r>
          </a:p>
          <a:p>
            <a:pPr lvl="2">
              <a:buFont typeface="Wingdings" pitchFamily="2" charset="2"/>
              <a:buChar char="§"/>
            </a:pP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Encombrement</a:t>
            </a:r>
          </a:p>
        </p:txBody>
      </p:sp>
      <p:sp>
        <p:nvSpPr>
          <p:cNvPr id="12" name="Espace réservé du pied de page 8">
            <a:extLst>
              <a:ext uri="{FF2B5EF4-FFF2-40B4-BE49-F238E27FC236}">
                <a16:creationId xmlns:a16="http://schemas.microsoft.com/office/drawing/2014/main" id="{243E4037-AB62-48EF-ABBE-51E00DA1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BB58CA61-2CDE-4278-87D2-3A63C56A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90679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7</a:t>
            </a:fld>
            <a:endParaRPr lang="fr-FR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C7B6E04-D29D-D646-BD24-8D098FB0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Budget / Financement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CEF757C-AD4C-484B-900E-3C19E380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6"/>
            <a:ext cx="8996378" cy="496024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  <a:sym typeface="Wingdings" panose="05000000000000000000" pitchFamily="2" charset="2"/>
              </a:rPr>
              <a:t>Devis reçus en 2020 de la Société </a:t>
            </a:r>
            <a:r>
              <a:rPr lang="fr-FR" sz="2000" dirty="0" err="1">
                <a:solidFill>
                  <a:srgbClr val="00B0F0"/>
                </a:solidFill>
                <a:sym typeface="Wingdings" panose="05000000000000000000" pitchFamily="2" charset="2"/>
              </a:rPr>
              <a:t>Altinnova</a:t>
            </a:r>
            <a:endParaRPr lang="fr-FR" sz="2000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  <a:sym typeface="Wingdings" panose="05000000000000000000" pitchFamily="2" charset="2"/>
              </a:rPr>
              <a:t>Modèle ALTAO 36 places	35-38 k€ (avec 8 prises de recharge VAE)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  <a:sym typeface="Wingdings" panose="05000000000000000000" pitchFamily="2" charset="2"/>
              </a:rPr>
              <a:t>Modèle Cigogne			43-46 k€ (idem)</a:t>
            </a:r>
            <a:endParaRPr lang="fr-FR" sz="800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3200400" lvl="7" indent="0">
              <a:buNone/>
            </a:pPr>
            <a:r>
              <a:rPr lang="fr-FR" sz="1400" dirty="0">
                <a:solidFill>
                  <a:srgbClr val="00B0F0"/>
                </a:solidFill>
                <a:sym typeface="Wingdings" panose="05000000000000000000" pitchFamily="2" charset="2"/>
              </a:rPr>
              <a:t>+ 3.3 k€ pour le système par badge</a:t>
            </a:r>
          </a:p>
          <a:p>
            <a:pPr lvl="2">
              <a:buFont typeface="Wingdings" pitchFamily="2" charset="2"/>
              <a:buChar char="§"/>
            </a:pPr>
            <a:endParaRPr lang="fr-FR" sz="1200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2">
              <a:buFont typeface="Wingdings" pitchFamily="2" charset="2"/>
              <a:buChar char="§"/>
            </a:pPr>
            <a:endParaRPr lang="fr-FR" sz="1200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  <a:sym typeface="Wingdings" panose="05000000000000000000" pitchFamily="2" charset="2"/>
              </a:rPr>
              <a:t>Programme ALVEOLE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  <a:sym typeface="Wingdings" panose="05000000000000000000" pitchFamily="2" charset="2"/>
              </a:rPr>
              <a:t>Date limite inscription 30/07/21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  <a:sym typeface="Wingdings" panose="05000000000000000000" pitchFamily="2" charset="2"/>
              </a:rPr>
              <a:t>Date limite installation matériel 12/11/21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  <a:sym typeface="Wingdings" panose="05000000000000000000" pitchFamily="2" charset="2"/>
              </a:rPr>
              <a:t>Fin du programme le 31/12/21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  <a:sym typeface="Wingdings" panose="05000000000000000000" pitchFamily="2" charset="2"/>
              </a:rPr>
              <a:t>Pas de reconduction annoncée pour l’instant</a:t>
            </a:r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529B470F-392F-43B3-8B6F-2F2EC340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D5037DEA-A954-4172-B22A-8917A377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</p:spTree>
    <p:extLst>
      <p:ext uri="{BB962C8B-B14F-4D97-AF65-F5344CB8AC3E}">
        <p14:creationId xmlns:p14="http://schemas.microsoft.com/office/powerpoint/2010/main" val="413104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Beaucoup de possibilités, de solutions proposées : 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</a:rPr>
              <a:t>Toiture plate avec gouttières ou bombée, barreaudage </a:t>
            </a:r>
            <a:r>
              <a:rPr lang="fr-FR" sz="1200" dirty="0" err="1">
                <a:solidFill>
                  <a:srgbClr val="00B0F0"/>
                </a:solidFill>
              </a:rPr>
              <a:t>bois+grille</a:t>
            </a:r>
            <a:r>
              <a:rPr lang="fr-FR" sz="1200" dirty="0">
                <a:solidFill>
                  <a:srgbClr val="00B0F0"/>
                </a:solidFill>
              </a:rPr>
              <a:t> / métal (vertical, horizontal ou aléatoire) / verre / tôle perforée nervurée / …</a:t>
            </a:r>
            <a:endParaRPr lang="fr-FR" sz="20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Société </a:t>
            </a:r>
            <a:r>
              <a:rPr lang="fr-FR" sz="2000" dirty="0" err="1">
                <a:solidFill>
                  <a:srgbClr val="00B0F0"/>
                </a:solidFill>
              </a:rPr>
              <a:t>Altinnova</a:t>
            </a:r>
            <a:endParaRPr lang="fr-FR" sz="20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Modèle ALTAO :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Habillage / Aspect Extérieur (1/6)</a:t>
            </a:r>
          </a:p>
        </p:txBody>
      </p:sp>
      <p:sp>
        <p:nvSpPr>
          <p:cNvPr id="12" name="Espace réservé du pied de page 8">
            <a:extLst>
              <a:ext uri="{FF2B5EF4-FFF2-40B4-BE49-F238E27FC236}">
                <a16:creationId xmlns:a16="http://schemas.microsoft.com/office/drawing/2014/main" id="{243E4037-AB62-48EF-ABBE-51E00DA1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BB58CA61-2CDE-4278-87D2-3A63C56A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219A0C-8FE5-49AE-B3BB-8F6BAD1D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42" y="2819919"/>
            <a:ext cx="6763718" cy="33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5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Société </a:t>
            </a:r>
            <a:r>
              <a:rPr lang="fr-FR" sz="2000" dirty="0" err="1">
                <a:solidFill>
                  <a:srgbClr val="00B0F0"/>
                </a:solidFill>
              </a:rPr>
              <a:t>Altinnova</a:t>
            </a:r>
            <a:endParaRPr lang="fr-FR" sz="20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Modèle Cigogne :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Habillage / Aspect Extérieur (2/6)</a:t>
            </a:r>
          </a:p>
        </p:txBody>
      </p:sp>
      <p:sp>
        <p:nvSpPr>
          <p:cNvPr id="12" name="Espace réservé du pied de page 8">
            <a:extLst>
              <a:ext uri="{FF2B5EF4-FFF2-40B4-BE49-F238E27FC236}">
                <a16:creationId xmlns:a16="http://schemas.microsoft.com/office/drawing/2014/main" id="{243E4037-AB62-48EF-ABBE-51E00DA1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Entretien de Définition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BB58CA61-2CDE-4278-87D2-3A63C56A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29 Novembre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3EC719-90F2-4509-81E8-FA05BF4A9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23" y="2054288"/>
            <a:ext cx="3198531" cy="408959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E226E9-D969-48D1-A8A4-738F99A1F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0" y="1831684"/>
            <a:ext cx="3219450" cy="22955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2F432A-1249-457A-881C-F4F86DB70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954" y="3961755"/>
            <a:ext cx="30289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665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14543</TotalTime>
  <Words>603</Words>
  <Application>Microsoft Office PowerPoint</Application>
  <PresentationFormat>Affichage à l'écran (4:3)</PresentationFormat>
  <Paragraphs>140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 Dassas</dc:creator>
  <cp:lastModifiedBy>JC Le Clech</cp:lastModifiedBy>
  <cp:revision>286</cp:revision>
  <cp:lastPrinted>2020-07-02T12:25:03Z</cp:lastPrinted>
  <dcterms:created xsi:type="dcterms:W3CDTF">2015-10-04T06:44:26Z</dcterms:created>
  <dcterms:modified xsi:type="dcterms:W3CDTF">2021-11-29T16:23:23Z</dcterms:modified>
</cp:coreProperties>
</file>