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2" r:id="rId2"/>
    <p:sldId id="308" r:id="rId3"/>
    <p:sldId id="311" r:id="rId4"/>
    <p:sldId id="313" r:id="rId5"/>
    <p:sldId id="314" r:id="rId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F8FF"/>
    <a:srgbClr val="599E44"/>
    <a:srgbClr val="FFBB00"/>
    <a:srgbClr val="F68200"/>
    <a:srgbClr val="F7A5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6"/>
    <p:restoredTop sz="94444"/>
  </p:normalViewPr>
  <p:slideViewPr>
    <p:cSldViewPr snapToGrid="0" snapToObjects="1">
      <p:cViewPr varScale="1">
        <p:scale>
          <a:sx n="99" d="100"/>
          <a:sy n="99" d="100"/>
        </p:scale>
        <p:origin x="5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34DAD-B8A5-CA4D-AB71-C93C2527309C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3494-1D1A-DA4E-9BC4-90753090ED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184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22F-5A0C-8640-8E2E-DF9344F4008A}" type="datetimeFigureOut">
              <a:rPr lang="fr-FR" smtClean="0"/>
              <a:t>21/06/2021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E7A47-3939-3943-9383-DED49EE128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9751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6300" y="6449926"/>
            <a:ext cx="2133600" cy="365125"/>
          </a:xfrm>
        </p:spPr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33750" y="6422184"/>
            <a:ext cx="2895600" cy="365125"/>
          </a:xfrm>
        </p:spPr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06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9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37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074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86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28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07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42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00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71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27 novembre 2020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CDL IAS - Rex Commission verte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666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825500"/>
          </a:xfrm>
          <a:prstGeom prst="rect">
            <a:avLst/>
          </a:prstGeom>
          <a:gradFill flip="none" rotWithShape="1">
            <a:gsLst>
              <a:gs pos="100000">
                <a:srgbClr val="00B050"/>
              </a:gs>
              <a:gs pos="0">
                <a:srgbClr val="92D050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499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27 novembre 2020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499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CDL IAS - Rex Commission verte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365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6D86-14D3-3648-AF53-8E1A2FD4027D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F2A92A4-2E9A-9D4B-B493-6D85F0D4570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2769" y="88900"/>
            <a:ext cx="904493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19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idoc-projets.ias.u-psud.fr/redmine/projects/commission-verte/wik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EAE4C73-AA09-054B-A1BA-055E3D01F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1</a:t>
            </a:fld>
            <a:endParaRPr lang="fr-FR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D885223-F55C-6549-B5AE-A37C91BF1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endParaRPr lang="fr-FR" sz="1600" b="1" dirty="0"/>
          </a:p>
        </p:txBody>
      </p:sp>
      <p:sp>
        <p:nvSpPr>
          <p:cNvPr id="11" name="Titre 4">
            <a:extLst>
              <a:ext uri="{FF2B5EF4-FFF2-40B4-BE49-F238E27FC236}">
                <a16:creationId xmlns:a16="http://schemas.microsoft.com/office/drawing/2014/main" id="{673C8336-81F7-D44A-81ED-19A386CBF4C0}"/>
              </a:ext>
            </a:extLst>
          </p:cNvPr>
          <p:cNvSpPr txBox="1">
            <a:spLocks/>
          </p:cNvSpPr>
          <p:nvPr/>
        </p:nvSpPr>
        <p:spPr>
          <a:xfrm>
            <a:off x="759691" y="2823153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Commission verte</a:t>
            </a:r>
            <a:endParaRPr lang="fr-FR" sz="2400" dirty="0"/>
          </a:p>
        </p:txBody>
      </p:sp>
      <p:sp>
        <p:nvSpPr>
          <p:cNvPr id="7" name="Espace réservé du pied de page 8">
            <a:extLst>
              <a:ext uri="{FF2B5EF4-FFF2-40B4-BE49-F238E27FC236}">
                <a16:creationId xmlns:a16="http://schemas.microsoft.com/office/drawing/2014/main" id="{21773421-3B85-4B94-9EF8-F65DF94D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FE134B1B-8DBA-4225-9885-40515389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21 juin 2021</a:t>
            </a:r>
          </a:p>
        </p:txBody>
      </p:sp>
    </p:spTree>
    <p:extLst>
      <p:ext uri="{BB962C8B-B14F-4D97-AF65-F5344CB8AC3E}">
        <p14:creationId xmlns:p14="http://schemas.microsoft.com/office/powerpoint/2010/main" val="29441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21 juin 2021</a:t>
            </a:r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Bilan Carbone labo</a:t>
            </a:r>
          </a:p>
          <a:p>
            <a:pPr marL="457200" lvl="1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Outil GES 1point5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5 Catégories</a:t>
            </a:r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Périmètre (tutelles, discipline, nb de chercheurs/ITA, …)</a:t>
            </a:r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Bâtiments (ville, nb, taille, type de chauffage, conso, …)</a:t>
            </a:r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Véhicules</a:t>
            </a:r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Missions</a:t>
            </a:r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Déplacements Domicile-travail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Pour les 3 premières catégories </a:t>
            </a:r>
            <a:r>
              <a:rPr lang="fr-FR" sz="1600" dirty="0">
                <a:sym typeface="Wingdings" panose="05000000000000000000" pitchFamily="2" charset="2"/>
              </a:rPr>
              <a:t> toutes les infos sont rassemblées, </a:t>
            </a:r>
            <a:r>
              <a:rPr lang="fr-FR" sz="1600" b="1" dirty="0">
                <a:sym typeface="Wingdings" panose="05000000000000000000" pitchFamily="2" charset="2"/>
              </a:rPr>
              <a:t>de 2016 à 2020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Pour les missions  support de Sonia Germany pour la mise en forme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>
                <a:sym typeface="Wingdings" panose="05000000000000000000" pitchFamily="2" charset="2"/>
              </a:rPr>
              <a:t>Pour les déplacements Domicile – Travail  consultation des personnels</a:t>
            </a:r>
          </a:p>
          <a:p>
            <a:pPr lvl="1">
              <a:buFont typeface="Wingdings" pitchFamily="2" charset="2"/>
              <a:buChar char="§"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Mise à jour de GES 1point5 fin 2021, 2 nouvelles catégories</a:t>
            </a:r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Numérique (parc, conso, flux mails/réseaux, …)</a:t>
            </a:r>
          </a:p>
          <a:p>
            <a:pPr lvl="2">
              <a:buFont typeface="Wingdings" pitchFamily="2" charset="2"/>
              <a:buChar char="§"/>
            </a:pPr>
            <a:r>
              <a:rPr lang="fr-FR" sz="1400" dirty="0"/>
              <a:t>Achats (matériels achetés par l’IAS)</a:t>
            </a:r>
          </a:p>
          <a:p>
            <a:pPr lvl="2">
              <a:buFont typeface="Wingdings" pitchFamily="2" charset="2"/>
              <a:buChar char="§"/>
            </a:pPr>
            <a:endParaRPr lang="fr-FR" sz="1200" dirty="0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719963ED-549E-714E-A28F-87996ACFA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(1/3)</a:t>
            </a:r>
          </a:p>
        </p:txBody>
      </p:sp>
    </p:spTree>
    <p:extLst>
      <p:ext uri="{BB962C8B-B14F-4D97-AF65-F5344CB8AC3E}">
        <p14:creationId xmlns:p14="http://schemas.microsoft.com/office/powerpoint/2010/main" val="2039015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3</a:t>
            </a:fld>
            <a:endParaRPr lang="fr-FR"/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FC7B6E04-D29D-D646-BD24-8D098FB0A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(2/3)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CEF757C-AD4C-484B-900E-3C19E380D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22" y="1368127"/>
            <a:ext cx="8996378" cy="4525963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Abri Vélos Sécurisé</a:t>
            </a:r>
          </a:p>
          <a:p>
            <a:pPr marL="457200" lvl="1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Contacts avec le pôle Développement Soutenable de Paris Saclay (Jane Lecomte, Tania </a:t>
            </a:r>
            <a:r>
              <a:rPr lang="fr-FR" sz="1600" dirty="0" err="1"/>
              <a:t>Bizouarn</a:t>
            </a:r>
            <a:r>
              <a:rPr lang="fr-FR" sz="16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Yann Bertho – Vice doyen en charge de l’immobilier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Olivier </a:t>
            </a:r>
            <a:r>
              <a:rPr lang="fr-FR" sz="1600" dirty="0" err="1"/>
              <a:t>Nusse</a:t>
            </a:r>
            <a:r>
              <a:rPr lang="fr-FR" sz="1600" dirty="0"/>
              <a:t> – Projets mobilités douces sur l’UFR</a:t>
            </a:r>
          </a:p>
          <a:p>
            <a:pPr lvl="1">
              <a:buFont typeface="Wingdings" pitchFamily="2" charset="2"/>
              <a:buChar char="§"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Mail 30/04, pour l’instant pas de réponse, relance 21/06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1 Autres labo intéressé (?) + consultation 209D, 209 E-F-G (+ autres hors </a:t>
            </a:r>
            <a:r>
              <a:rPr lang="fr-FR" sz="1600" dirty="0" err="1"/>
              <a:t>IJCLab</a:t>
            </a:r>
            <a:r>
              <a:rPr lang="fr-FR" sz="1600" dirty="0"/>
              <a:t>?)</a:t>
            </a:r>
          </a:p>
          <a:p>
            <a:pPr lvl="1">
              <a:buFont typeface="Wingdings" pitchFamily="2" charset="2"/>
              <a:buChar char="§"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Idée = Financement entièrement université, amorti par le programme ALVEOLE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Éventuellement contribution symbolique de l’IAS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Abri vélo partagé avec d’autres labos, pour avoir plus de poids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Rester dans l’environnement direct de l’IAS</a:t>
            </a:r>
          </a:p>
        </p:txBody>
      </p:sp>
      <p:sp>
        <p:nvSpPr>
          <p:cNvPr id="11" name="Espace réservé du pied de page 8">
            <a:extLst>
              <a:ext uri="{FF2B5EF4-FFF2-40B4-BE49-F238E27FC236}">
                <a16:creationId xmlns:a16="http://schemas.microsoft.com/office/drawing/2014/main" id="{529B470F-392F-43B3-8B6F-2F2EC340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F7351EB4-87CA-41B0-8968-50B91B3E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21 juin 2021</a:t>
            </a:r>
          </a:p>
        </p:txBody>
      </p:sp>
    </p:spTree>
    <p:extLst>
      <p:ext uri="{BB962C8B-B14F-4D97-AF65-F5344CB8AC3E}">
        <p14:creationId xmlns:p14="http://schemas.microsoft.com/office/powerpoint/2010/main" val="2939854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4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81" y="1365772"/>
            <a:ext cx="8608407" cy="440938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Participation DDRS / Développement Soutenable Paris-Saclay</a:t>
            </a:r>
          </a:p>
          <a:p>
            <a:pPr marL="0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Référent DS pour le l’IAS = Jean-Christophe Le </a:t>
            </a:r>
            <a:r>
              <a:rPr lang="fr-FR" sz="1600" dirty="0" err="1"/>
              <a:t>Clec’h</a:t>
            </a: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Participation au kick off 26/03/21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/>
              <a:t>Présentation générale du DS à l’</a:t>
            </a:r>
            <a:r>
              <a:rPr lang="fr-FR" sz="1200" dirty="0" err="1"/>
              <a:t>UPSaclay</a:t>
            </a:r>
            <a:endParaRPr lang="fr-FR" sz="1200" dirty="0"/>
          </a:p>
          <a:p>
            <a:pPr lvl="2">
              <a:buFont typeface="Wingdings" pitchFamily="2" charset="2"/>
              <a:buChar char="§"/>
            </a:pPr>
            <a:r>
              <a:rPr lang="fr-FR" sz="1200" dirty="0"/>
              <a:t>Présentation des activités menées sur 2020-2021 : focus sur les projets issus de la consultation « Des projets pour un développement soutenable à l’</a:t>
            </a:r>
            <a:r>
              <a:rPr lang="fr-FR" sz="1200" dirty="0" err="1"/>
              <a:t>UPSaclay</a:t>
            </a:r>
            <a:r>
              <a:rPr lang="fr-FR" sz="1200" dirty="0"/>
              <a:t> »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/>
              <a:t>Présentation de la mission de référent DS Laboratoire</a:t>
            </a:r>
          </a:p>
          <a:p>
            <a:pPr lvl="2">
              <a:buFont typeface="Wingdings" pitchFamily="2" charset="2"/>
              <a:buChar char="§"/>
            </a:pPr>
            <a:r>
              <a:rPr lang="fr-FR" sz="1200" dirty="0"/>
              <a:t>Présentation du collectif Labo1point5</a:t>
            </a:r>
          </a:p>
          <a:p>
            <a:pPr lvl="2">
              <a:buFont typeface="Wingdings" pitchFamily="2" charset="2"/>
              <a:buChar char="§"/>
            </a:pPr>
            <a:endParaRPr lang="fr-FR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OSUPS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Identification des contacts des référents AIM (</a:t>
            </a:r>
            <a:r>
              <a:rPr lang="en-US" sz="1600" dirty="0"/>
              <a:t>Jerome </a:t>
            </a:r>
            <a:r>
              <a:rPr lang="en-US" sz="1600" dirty="0" err="1"/>
              <a:t>Guilet</a:t>
            </a:r>
            <a:r>
              <a:rPr lang="en-US" sz="1600" dirty="0"/>
              <a:t> et Patrick </a:t>
            </a:r>
            <a:r>
              <a:rPr lang="en-US" sz="1600" dirty="0" err="1"/>
              <a:t>Hennebelle</a:t>
            </a:r>
            <a:r>
              <a:rPr lang="en-US" sz="1600" dirty="0"/>
              <a:t>) </a:t>
            </a:r>
            <a:r>
              <a:rPr lang="fr-FR" sz="1600" dirty="0"/>
              <a:t>et GEOPS(Laure </a:t>
            </a:r>
            <a:r>
              <a:rPr lang="fr-FR" sz="1600" dirty="0" err="1"/>
              <a:t>Dupeyrat</a:t>
            </a:r>
            <a:r>
              <a:rPr lang="fr-FR" sz="1600" dirty="0"/>
              <a:t> et </a:t>
            </a:r>
            <a:r>
              <a:rPr lang="fr-FR" sz="1600" dirty="0" err="1"/>
              <a:t>Emmmanuel</a:t>
            </a:r>
            <a:r>
              <a:rPr lang="fr-FR" sz="1600" dirty="0"/>
              <a:t> Leger)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sz="1600" dirty="0"/>
              <a:t>Objectif = Réunion septembre 2021, échanger les expériences, </a:t>
            </a:r>
            <a:r>
              <a:rPr lang="en-US" sz="1600" dirty="0"/>
              <a:t>identifier les </a:t>
            </a:r>
            <a:r>
              <a:rPr lang="en-US" sz="1600" dirty="0" err="1"/>
              <a:t>problématiques</a:t>
            </a:r>
            <a:r>
              <a:rPr lang="en-US" sz="1600" dirty="0"/>
              <a:t> communes, </a:t>
            </a:r>
            <a:r>
              <a:rPr lang="fr-FR" sz="1600" dirty="0"/>
              <a:t>et surtout les solutions communes!</a:t>
            </a:r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D10F26F0-F8BC-274C-9433-DEFEC560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Actions en cours (3/3)</a:t>
            </a:r>
          </a:p>
        </p:txBody>
      </p:sp>
      <p:sp>
        <p:nvSpPr>
          <p:cNvPr id="8" name="Espace réservé du pied de page 8">
            <a:extLst>
              <a:ext uri="{FF2B5EF4-FFF2-40B4-BE49-F238E27FC236}">
                <a16:creationId xmlns:a16="http://schemas.microsoft.com/office/drawing/2014/main" id="{7B03951F-768E-48D9-98FB-F3F3C838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EA62E45-B03A-4D91-B7F8-3DA993FF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21 juin 2021</a:t>
            </a:r>
          </a:p>
        </p:txBody>
      </p:sp>
    </p:spTree>
    <p:extLst>
      <p:ext uri="{BB962C8B-B14F-4D97-AF65-F5344CB8AC3E}">
        <p14:creationId xmlns:p14="http://schemas.microsoft.com/office/powerpoint/2010/main" val="2179989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ACA40E2A-792E-784E-9314-7AA881DE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6D86-14D3-3648-AF53-8E1A2FD4027D}" type="slidenum">
              <a:rPr lang="fr-FR" smtClean="0"/>
              <a:t>5</a:t>
            </a:fld>
            <a:endParaRPr lang="fr-FR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321FD3-48DB-9D40-95FF-453DFDD2B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681" y="1365772"/>
            <a:ext cx="8608407" cy="4409386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sz="2000" dirty="0">
                <a:solidFill>
                  <a:srgbClr val="00B0F0"/>
                </a:solidFill>
              </a:rPr>
              <a:t>Cafés Verts</a:t>
            </a:r>
          </a:p>
          <a:p>
            <a:pPr marL="0" indent="0">
              <a:buNone/>
            </a:pPr>
            <a:endParaRPr lang="fr-FR" sz="1600" dirty="0">
              <a:solidFill>
                <a:srgbClr val="00B0F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Reprise des réunions bimensuelles, pour se tenir au courant, échanger, partager des idées ou des expériences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Départ de Karin, qui animait le groupe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Continuer l’effort sur le Bilan GES de l’IAS et les autres actions</a:t>
            </a:r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Partage sur le wiki, toujours vivant, toujours consultable et éditable à cette adresse</a:t>
            </a:r>
          </a:p>
          <a:p>
            <a:pPr marL="457200" lvl="1" indent="0">
              <a:buNone/>
            </a:pPr>
            <a:r>
              <a:rPr lang="fr-FR" sz="1600" dirty="0">
                <a:hlinkClick r:id="rId2"/>
              </a:rPr>
              <a:t>https://idoc-projets.ias.u-psud.fr/redmine/projects/commission-verte/wiki</a:t>
            </a:r>
            <a:endParaRPr lang="fr-FR" sz="1600" dirty="0"/>
          </a:p>
          <a:p>
            <a:pPr marL="457200" lvl="1" indent="0">
              <a:buNone/>
            </a:pPr>
            <a:endParaRPr lang="fr-FR" sz="1600" dirty="0"/>
          </a:p>
          <a:p>
            <a:pPr lvl="1">
              <a:buFont typeface="Wingdings" pitchFamily="2" charset="2"/>
              <a:buChar char="§"/>
            </a:pPr>
            <a:r>
              <a:rPr lang="fr-FR" sz="1600" dirty="0"/>
              <a:t>Contribution de Justin Allanic, stagiaire L3 environnement, </a:t>
            </a:r>
          </a:p>
          <a:p>
            <a:pPr lvl="1">
              <a:buFont typeface="Wingdings" pitchFamily="2" charset="2"/>
              <a:buChar char="§"/>
            </a:pPr>
            <a:endParaRPr lang="fr-FR" sz="1200" dirty="0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D10F26F0-F8BC-274C-9433-DEFEC5601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3281"/>
            <a:ext cx="9144000" cy="290512"/>
          </a:xfrm>
          <a:prstGeom prst="roundRect">
            <a:avLst>
              <a:gd name="adj" fmla="val 440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sz="1600" b="1" dirty="0"/>
              <a:t>Activités à venir</a:t>
            </a:r>
          </a:p>
        </p:txBody>
      </p:sp>
      <p:sp>
        <p:nvSpPr>
          <p:cNvPr id="8" name="Espace réservé du pied de page 8">
            <a:extLst>
              <a:ext uri="{FF2B5EF4-FFF2-40B4-BE49-F238E27FC236}">
                <a16:creationId xmlns:a16="http://schemas.microsoft.com/office/drawing/2014/main" id="{7B03951F-768E-48D9-98FB-F3F3C838E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49926"/>
            <a:ext cx="2895600" cy="365125"/>
          </a:xfrm>
        </p:spPr>
        <p:txBody>
          <a:bodyPr/>
          <a:lstStyle/>
          <a:p>
            <a:r>
              <a:rPr lang="fr-FR" dirty="0"/>
              <a:t>CDL IAS - Commission verte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EEA62E45-B03A-4D91-B7F8-3DA993FF1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449926"/>
            <a:ext cx="2133600" cy="365125"/>
          </a:xfrm>
        </p:spPr>
        <p:txBody>
          <a:bodyPr/>
          <a:lstStyle/>
          <a:p>
            <a:r>
              <a:rPr lang="fr-FR" dirty="0"/>
              <a:t>21 juin 2021</a:t>
            </a:r>
          </a:p>
        </p:txBody>
      </p:sp>
    </p:spTree>
    <p:extLst>
      <p:ext uri="{BB962C8B-B14F-4D97-AF65-F5344CB8AC3E}">
        <p14:creationId xmlns:p14="http://schemas.microsoft.com/office/powerpoint/2010/main" val="1980172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8616</TotalTime>
  <Words>466</Words>
  <Application>Microsoft Office PowerPoint</Application>
  <PresentationFormat>Affichage à l'écran (4:3)</PresentationFormat>
  <Paragraphs>71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Karin Dassas</dc:creator>
  <cp:lastModifiedBy>JC Le Clech</cp:lastModifiedBy>
  <cp:revision>241</cp:revision>
  <cp:lastPrinted>2020-07-02T12:25:03Z</cp:lastPrinted>
  <dcterms:created xsi:type="dcterms:W3CDTF">2015-10-04T06:44:26Z</dcterms:created>
  <dcterms:modified xsi:type="dcterms:W3CDTF">2021-06-21T12:03:41Z</dcterms:modified>
</cp:coreProperties>
</file>