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2" r:id="rId2"/>
    <p:sldId id="315" r:id="rId3"/>
    <p:sldId id="273" r:id="rId4"/>
    <p:sldId id="308" r:id="rId5"/>
    <p:sldId id="311" r:id="rId6"/>
    <p:sldId id="317" r:id="rId7"/>
    <p:sldId id="318" r:id="rId8"/>
    <p:sldId id="313" r:id="rId9"/>
    <p:sldId id="314" r:id="rId10"/>
    <p:sldId id="320" r:id="rId11"/>
    <p:sldId id="319" r:id="rId12"/>
    <p:sldId id="316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F8FF"/>
    <a:srgbClr val="599E44"/>
    <a:srgbClr val="FFBB00"/>
    <a:srgbClr val="F68200"/>
    <a:srgbClr val="F7A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6"/>
    <p:restoredTop sz="94444"/>
  </p:normalViewPr>
  <p:slideViewPr>
    <p:cSldViewPr snapToGrid="0" snapToObjects="1">
      <p:cViewPr varScale="1">
        <p:scale>
          <a:sx n="138" d="100"/>
          <a:sy n="138" d="100"/>
        </p:scale>
        <p:origin x="20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4DAD-B8A5-CA4D-AB71-C93C2527309C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3494-1D1A-DA4E-9BC4-90753090E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18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922F-5A0C-8640-8E2E-DF9344F4008A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E7A47-3939-3943-9383-DED49EE128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97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76300" y="6449926"/>
            <a:ext cx="2133600" cy="365125"/>
          </a:xfrm>
        </p:spPr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33750" y="6422184"/>
            <a:ext cx="2895600" cy="365125"/>
          </a:xfrm>
        </p:spPr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06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7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7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86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8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7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2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0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71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6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5500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0">
                <a:srgbClr val="92D05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499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27 novembre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499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CDL IAS - Rex Commission verte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365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2A92A4-2E9A-9D4B-B493-6D85F0D457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2769" y="88900"/>
            <a:ext cx="904493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s.pages.in2p3.fr/ji-2020/#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doc-projets.ias.u-psud.fr/redmine/projects/commission-verte/wi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info.cnrs.fr/" TargetMode="External"/><Relationship Id="rId2" Type="http://schemas.openxmlformats.org/officeDocument/2006/relationships/hyperlink" Target="https://filesender.renater.fr/?s=download&amp;token=e866345a-a092-47df-8edf-30efd7be9e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doc-projets.ias.u-psud.fr/redmine/projects/commission-verte/wiki/Data_center" TargetMode="External"/><Relationship Id="rId2" Type="http://schemas.openxmlformats.org/officeDocument/2006/relationships/hyperlink" Target="https://idoc-projets.ias.u-psud.fr/redmine/projects/commission-verte/wiki/Rep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os1point5.org/ges-1point5" TargetMode="External"/><Relationship Id="rId2" Type="http://schemas.openxmlformats.org/officeDocument/2006/relationships/hyperlink" Target="https://idoc-projets.ias.u-psud.fr/redmine/attachments/download/8296/Pourquoi%20faire%20Bges%20GAEL-Blanchard-180320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rs.fr/fr/cnrsinfo/developpement-durable-le-cnrs-veut-compter?sstc=u32940nl48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AE4C73-AA09-054B-A1BA-055E3D01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</a:t>
            </a:fld>
            <a:endParaRPr lang="fr-FR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D885223-F55C-6549-B5AE-A37C91BF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fr-FR" sz="1600" b="1" dirty="0"/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673C8336-81F7-D44A-81ED-19A386CBF4C0}"/>
              </a:ext>
            </a:extLst>
          </p:cNvPr>
          <p:cNvSpPr txBox="1">
            <a:spLocks/>
          </p:cNvSpPr>
          <p:nvPr/>
        </p:nvSpPr>
        <p:spPr>
          <a:xfrm>
            <a:off x="759691" y="282315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REX commission verte</a:t>
            </a:r>
            <a:r>
              <a:rPr lang="fr-FR" dirty="0"/>
              <a:t> </a:t>
            </a:r>
            <a:br>
              <a:rPr lang="fr-FR" dirty="0"/>
            </a:br>
            <a:r>
              <a:rPr lang="fr-FR" sz="2400" dirty="0"/>
              <a:t>J.C. Le </a:t>
            </a:r>
            <a:r>
              <a:rPr lang="fr-FR" sz="2400" dirty="0" err="1"/>
              <a:t>Clech</a:t>
            </a:r>
            <a:r>
              <a:rPr lang="fr-FR" sz="2400" dirty="0"/>
              <a:t>, K. Dassas, M. </a:t>
            </a:r>
            <a:r>
              <a:rPr lang="fr-FR" sz="2400" dirty="0" err="1"/>
              <a:t>Dexet</a:t>
            </a:r>
            <a:r>
              <a:rPr lang="fr-FR" sz="2400" dirty="0"/>
              <a:t> pour la commission verte</a:t>
            </a:r>
          </a:p>
        </p:txBody>
      </p:sp>
    </p:spTree>
    <p:extLst>
      <p:ext uri="{BB962C8B-B14F-4D97-AF65-F5344CB8AC3E}">
        <p14:creationId xmlns:p14="http://schemas.microsoft.com/office/powerpoint/2010/main" val="29441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10</a:t>
            </a:fld>
            <a:endParaRPr lang="fr-FR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1EE98D1-7073-F345-9B1E-39773D963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Labos1Point 5 : outils GES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2E9F81-BC28-4140-A7E5-BF2B38E6E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4719"/>
            <a:ext cx="7543800" cy="53444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B746C9-4E83-4D43-B094-AEF4AFF835B7}"/>
              </a:ext>
            </a:extLst>
          </p:cNvPr>
          <p:cNvSpPr/>
          <p:nvPr/>
        </p:nvSpPr>
        <p:spPr>
          <a:xfrm>
            <a:off x="861060" y="4594859"/>
            <a:ext cx="3196590" cy="205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02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11</a:t>
            </a:fld>
            <a:endParaRPr lang="fr-FR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1EE98D1-7073-F345-9B1E-39773D963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Labos1Point 5 : outils GES : extrait : </a:t>
            </a:r>
            <a:r>
              <a:rPr lang="fr-FR" sz="1600" dirty="0"/>
              <a:t>https://labos1point5.org/1051-2/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58DD73-34D3-5741-935E-69DE1FEE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1161229"/>
            <a:ext cx="7455071" cy="560405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7E2138-BC45-D34C-9038-3A93C618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861AA0-9E51-0E45-B9BE-D95C2D64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</p:spTree>
    <p:extLst>
      <p:ext uri="{BB962C8B-B14F-4D97-AF65-F5344CB8AC3E}">
        <p14:creationId xmlns:p14="http://schemas.microsoft.com/office/powerpoint/2010/main" val="263344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E3975B-B196-DD47-BE9D-745C1B17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E3A6BB-C245-F749-A51C-E688285C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5B6300-BA80-7141-80FE-4FB8772F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12</a:t>
            </a:fld>
            <a:endParaRPr lang="fr-FR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45247FB6-CCAD-4842-BC5D-40C12AA9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Labos1Point 5 : outils GES pour l’IAS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F2B832-9903-E04E-8F28-4BD9F851B457}"/>
              </a:ext>
            </a:extLst>
          </p:cNvPr>
          <p:cNvSpPr txBox="1"/>
          <p:nvPr/>
        </p:nvSpPr>
        <p:spPr>
          <a:xfrm>
            <a:off x="717394" y="2031999"/>
            <a:ext cx="77092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400" dirty="0"/>
              <a:t>Demande de soutien officiel du labo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/>
              <a:t>Financement stagiaire ? ( 1 INSU / 2 OSU / 3 labo ?)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/>
              <a:t>REX d’un autre laboratoire 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dirty="0"/>
              <a:t>de l’APC (Maud Le </a:t>
            </a:r>
            <a:r>
              <a:rPr lang="fr-FR" dirty="0" err="1"/>
              <a:t>Jenue</a:t>
            </a:r>
            <a:r>
              <a:rPr lang="fr-FR" dirty="0"/>
              <a:t> et Martin </a:t>
            </a:r>
            <a:r>
              <a:rPr lang="fr-FR" dirty="0" err="1"/>
              <a:t>souchal</a:t>
            </a:r>
            <a:r>
              <a:rPr lang="fr-FR" dirty="0"/>
              <a:t>) : 19 novembre  Journées Informatiques de l’IN2P3 </a:t>
            </a:r>
            <a:r>
              <a:rPr lang="fr-FR" dirty="0">
                <a:hlinkClick r:id="rId2"/>
              </a:rPr>
              <a:t>https://presentations.pages.in2p3.fr/ji-2020/#1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495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320416"/>
            <a:ext cx="8229600" cy="220622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/>
              <a:t>Liste </a:t>
            </a:r>
          </a:p>
          <a:p>
            <a:pPr marL="914400" lvl="2" indent="0">
              <a:buNone/>
            </a:pPr>
            <a:endParaRPr lang="fr-FR" sz="2000" dirty="0"/>
          </a:p>
          <a:p>
            <a:pPr marL="914400" lvl="2" indent="0">
              <a:buNone/>
            </a:pPr>
            <a:endParaRPr lang="fr-FR" sz="2000" dirty="0"/>
          </a:p>
          <a:p>
            <a:pPr marL="914400" lvl="2" indent="0">
              <a:buNone/>
            </a:pPr>
            <a:endParaRPr lang="fr-FR" sz="2000" dirty="0"/>
          </a:p>
          <a:p>
            <a:pPr marL="914400" lvl="2" indent="0">
              <a:buNone/>
            </a:pPr>
            <a:endParaRPr lang="fr-FR" sz="2000" dirty="0"/>
          </a:p>
          <a:p>
            <a:pPr marL="914400" lvl="2" indent="0">
              <a:buNone/>
            </a:pPr>
            <a:endParaRPr lang="fr-FR" sz="2000" i="1" dirty="0"/>
          </a:p>
          <a:p>
            <a:pPr marL="914400" lvl="2" indent="0">
              <a:buNone/>
            </a:pPr>
            <a:r>
              <a:rPr lang="fr-FR" sz="2000" i="1" dirty="0"/>
              <a:t>Ou envoyer un message à Marc ou Karin</a:t>
            </a:r>
            <a:endParaRPr lang="fr-FR" sz="2000" dirty="0"/>
          </a:p>
          <a:p>
            <a:pPr>
              <a:buFont typeface="Wingdings" charset="2"/>
              <a:buChar char="§"/>
            </a:pPr>
            <a:r>
              <a:rPr lang="fr-FR" sz="2000" dirty="0"/>
              <a:t>Wiki</a:t>
            </a:r>
          </a:p>
          <a:p>
            <a:pPr lvl="1">
              <a:buFont typeface="Wingdings" charset="2"/>
              <a:buChar char="§"/>
            </a:pPr>
            <a:r>
              <a:rPr lang="fr-FR" sz="2000" dirty="0">
                <a:hlinkClick r:id="rId2"/>
              </a:rPr>
              <a:t>https://idoc-projets.ias.u-psud.fr/redmine/projects/commission-verte/wiki</a:t>
            </a:r>
            <a:endParaRPr lang="fr-FR" sz="2000" dirty="0"/>
          </a:p>
          <a:p>
            <a:pPr lvl="1">
              <a:buFont typeface="Wingdings" charset="2"/>
              <a:buChar char="§"/>
            </a:pPr>
            <a:r>
              <a:rPr lang="fr-FR" sz="2000" dirty="0"/>
              <a:t>Droit en écriture pour tous les membres de l’IAS</a:t>
            </a:r>
          </a:p>
          <a:p>
            <a:pPr lvl="1">
              <a:buFont typeface="Wingdings" charset="2"/>
              <a:buChar char="§"/>
            </a:pPr>
            <a:r>
              <a:rPr lang="fr-FR" sz="2000" dirty="0"/>
              <a:t>Site public en lecture</a:t>
            </a:r>
          </a:p>
          <a:p>
            <a:pPr>
              <a:buFont typeface="Wingdings" charset="2"/>
              <a:buChar char="§"/>
            </a:pPr>
            <a:r>
              <a:rPr lang="fr-FR" sz="2000" dirty="0"/>
              <a:t>Réunion « Café vert » 1</a:t>
            </a:r>
            <a:r>
              <a:rPr lang="fr-FR" sz="2000" baseline="30000" dirty="0"/>
              <a:t>er</a:t>
            </a:r>
            <a:r>
              <a:rPr lang="fr-FR" sz="2000" dirty="0"/>
              <a:t> mardi du mois, tous les 2 mois (prochain café à la rentrée) </a:t>
            </a:r>
            <a:r>
              <a:rPr lang="fr-FR" sz="2000" dirty="0">
                <a:highlight>
                  <a:srgbClr val="FFFF00"/>
                </a:highlight>
              </a:rPr>
              <a:t>En pause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AE4C73-AA09-054B-A1BA-055E3D01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A4D06F-4392-9D40-9D47-E1301D9A2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" r="3130"/>
          <a:stretch/>
        </p:blipFill>
        <p:spPr>
          <a:xfrm>
            <a:off x="1706417" y="1320416"/>
            <a:ext cx="6885710" cy="2247900"/>
          </a:xfrm>
          <a:prstGeom prst="rect">
            <a:avLst/>
          </a:prstGeom>
        </p:spPr>
      </p:pic>
      <p:sp>
        <p:nvSpPr>
          <p:cNvPr id="10" name="AutoShape 10">
            <a:extLst>
              <a:ext uri="{FF2B5EF4-FFF2-40B4-BE49-F238E27FC236}">
                <a16:creationId xmlns:a16="http://schemas.microsoft.com/office/drawing/2014/main" id="{0D885223-F55C-6549-B5AE-A37C91BF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357982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38037E-2967-A442-9FC2-02BA0C5E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28" y="180871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/>
              <a:t>Thèmes abordés</a:t>
            </a:r>
          </a:p>
          <a:p>
            <a:pPr>
              <a:buFont typeface="Wingdings" pitchFamily="2" charset="2"/>
              <a:buChar char="§"/>
            </a:pPr>
            <a:endParaRPr lang="fr-FR" sz="2000" dirty="0"/>
          </a:p>
          <a:p>
            <a:pPr>
              <a:buFont typeface="Wingdings" pitchFamily="2" charset="2"/>
              <a:buChar char="§"/>
            </a:pPr>
            <a:endParaRPr lang="fr-FR" sz="2000" dirty="0"/>
          </a:p>
          <a:p>
            <a:pPr>
              <a:buFont typeface="Wingdings" pitchFamily="2" charset="2"/>
              <a:buChar char="§"/>
            </a:pPr>
            <a:endParaRPr lang="fr-FR" sz="2000" dirty="0"/>
          </a:p>
          <a:p>
            <a:pPr>
              <a:buFont typeface="Wingdings" pitchFamily="2" charset="2"/>
              <a:buChar char="§"/>
            </a:pPr>
            <a:endParaRPr lang="fr-FR" sz="2000" dirty="0"/>
          </a:p>
          <a:p>
            <a:pPr>
              <a:buFont typeface="Wingdings" pitchFamily="2" charset="2"/>
              <a:buChar char="§"/>
            </a:pPr>
            <a:endParaRPr lang="fr-FR" sz="2000" dirty="0"/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Minutes Réunion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Liens</a:t>
            </a:r>
          </a:p>
          <a:p>
            <a:pPr lvl="1"/>
            <a:r>
              <a:rPr lang="fr-FR" sz="2000" dirty="0"/>
              <a:t>Actualités</a:t>
            </a:r>
          </a:p>
          <a:p>
            <a:pPr lvl="1"/>
            <a:r>
              <a:rPr lang="fr-FR" sz="2000" dirty="0"/>
              <a:t>Liens vers autres listes (collectif climat, DDRS, Labos1Point5)</a:t>
            </a:r>
          </a:p>
          <a:p>
            <a:pPr lvl="1"/>
            <a:r>
              <a:rPr lang="fr-FR" sz="2000" dirty="0"/>
              <a:t>Bibliographie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38CCF3E6-B793-784E-BAFA-FFCAAEC1A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Contenu Wiki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94967-FEFC-B64E-8FEF-962AC08254D1}"/>
              </a:ext>
            </a:extLst>
          </p:cNvPr>
          <p:cNvSpPr/>
          <p:nvPr/>
        </p:nvSpPr>
        <p:spPr>
          <a:xfrm>
            <a:off x="637309" y="1266588"/>
            <a:ext cx="7959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idoc-projets.ias.u-psud.fr</a:t>
            </a:r>
            <a:r>
              <a:rPr lang="fr-FR" dirty="0"/>
              <a:t>/</a:t>
            </a:r>
            <a:r>
              <a:rPr lang="fr-FR" dirty="0" err="1"/>
              <a:t>redmine</a:t>
            </a:r>
            <a:r>
              <a:rPr lang="fr-FR" dirty="0"/>
              <a:t>/</a:t>
            </a:r>
            <a:r>
              <a:rPr lang="fr-FR" dirty="0" err="1"/>
              <a:t>projects</a:t>
            </a:r>
            <a:r>
              <a:rPr lang="fr-FR" dirty="0"/>
              <a:t>/commission-verte/wiki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154608-9983-C84A-A0DD-07384D64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63" y="1808715"/>
            <a:ext cx="3941246" cy="301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3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/>
              <a:t>Bilan carbone missions 2018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Bilan Carbone labo Labos1point5 (hors calcul scientifique, autre bilan) : (</a:t>
            </a:r>
            <a:r>
              <a:rPr lang="fr-FR" sz="2000" dirty="0" err="1">
                <a:solidFill>
                  <a:srgbClr val="00B0F0"/>
                </a:solidFill>
              </a:rPr>
              <a:t>cf</a:t>
            </a:r>
            <a:r>
              <a:rPr lang="fr-FR" sz="2000" dirty="0">
                <a:solidFill>
                  <a:srgbClr val="00B0F0"/>
                </a:solidFill>
              </a:rPr>
              <a:t> slide Labos1Point 5 Outils GES)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Abris vélos (</a:t>
            </a:r>
            <a:r>
              <a:rPr lang="fr-FR" sz="2000" dirty="0" err="1">
                <a:solidFill>
                  <a:srgbClr val="00B0F0"/>
                </a:solidFill>
              </a:rPr>
              <a:t>cf</a:t>
            </a:r>
            <a:r>
              <a:rPr lang="fr-FR" sz="2000" dirty="0">
                <a:solidFill>
                  <a:srgbClr val="00B0F0"/>
                </a:solidFill>
              </a:rPr>
              <a:t> diapo Marc </a:t>
            </a:r>
            <a:r>
              <a:rPr lang="fr-FR" sz="2000" dirty="0" err="1">
                <a:solidFill>
                  <a:srgbClr val="00B0F0"/>
                </a:solidFill>
              </a:rPr>
              <a:t>Dexet</a:t>
            </a:r>
            <a:r>
              <a:rPr lang="fr-FR" sz="2000" dirty="0">
                <a:solidFill>
                  <a:srgbClr val="00B0F0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Tri</a:t>
            </a:r>
          </a:p>
          <a:p>
            <a:pPr lvl="1">
              <a:buFont typeface="Wingdings" pitchFamily="2" charset="2"/>
              <a:buChar char="§"/>
            </a:pPr>
            <a:r>
              <a:rPr lang="fr-FR" sz="1400" dirty="0"/>
              <a:t>Mise à jour carte des points de collecte (</a:t>
            </a:r>
            <a:r>
              <a:rPr lang="fr-FR" sz="1400" dirty="0" err="1"/>
              <a:t>cf</a:t>
            </a:r>
            <a:r>
              <a:rPr lang="fr-FR" sz="1400" dirty="0"/>
              <a:t> wiki)</a:t>
            </a:r>
          </a:p>
          <a:p>
            <a:pPr lvl="1">
              <a:buFont typeface="Wingdings" pitchFamily="2" charset="2"/>
              <a:buChar char="§"/>
            </a:pPr>
            <a:r>
              <a:rPr lang="fr-FR" sz="1400" dirty="0"/>
              <a:t>Machine à café option sans gobelet</a:t>
            </a:r>
          </a:p>
          <a:p>
            <a:pPr lvl="1">
              <a:buFont typeface="Wingdings" pitchFamily="2" charset="2"/>
              <a:buChar char="§"/>
            </a:pPr>
            <a:r>
              <a:rPr lang="fr-FR" sz="1400" dirty="0">
                <a:solidFill>
                  <a:srgbClr val="00B0F0"/>
                </a:solidFill>
              </a:rPr>
              <a:t>Déchets électroniques (DEEE): réflexion globale Paris-Saclay 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>
                <a:solidFill>
                  <a:srgbClr val="00B0F0"/>
                </a:solidFill>
              </a:rPr>
              <a:t>E. </a:t>
            </a:r>
            <a:r>
              <a:rPr lang="fr-FR" sz="1200" dirty="0" err="1">
                <a:solidFill>
                  <a:srgbClr val="00B0F0"/>
                </a:solidFill>
              </a:rPr>
              <a:t>Frenoux</a:t>
            </a:r>
            <a:r>
              <a:rPr lang="fr-FR" sz="1200" dirty="0">
                <a:solidFill>
                  <a:srgbClr val="00B0F0"/>
                </a:solidFill>
              </a:rPr>
              <a:t> et A.L. </a:t>
            </a:r>
            <a:r>
              <a:rPr lang="fr-FR" sz="1200" dirty="0" err="1">
                <a:solidFill>
                  <a:srgbClr val="00B0F0"/>
                </a:solidFill>
              </a:rPr>
              <a:t>Ligozat</a:t>
            </a:r>
            <a:r>
              <a:rPr lang="fr-FR" sz="1200" dirty="0">
                <a:solidFill>
                  <a:srgbClr val="00B0F0"/>
                </a:solidFill>
              </a:rPr>
              <a:t> LIMSI (10/11/2020)  https://</a:t>
            </a:r>
            <a:r>
              <a:rPr lang="fr-FR" sz="1200" dirty="0" err="1">
                <a:solidFill>
                  <a:srgbClr val="00B0F0"/>
                </a:solidFill>
              </a:rPr>
              <a:t>idoc-projets.ias.u-psud.fr</a:t>
            </a:r>
            <a:r>
              <a:rPr lang="fr-FR" sz="1200" dirty="0">
                <a:solidFill>
                  <a:srgbClr val="00B0F0"/>
                </a:solidFill>
              </a:rPr>
              <a:t>/</a:t>
            </a:r>
            <a:r>
              <a:rPr lang="fr-FR" sz="1200" dirty="0" err="1">
                <a:solidFill>
                  <a:srgbClr val="00B0F0"/>
                </a:solidFill>
              </a:rPr>
              <a:t>redmine</a:t>
            </a:r>
            <a:r>
              <a:rPr lang="fr-FR" sz="1200" dirty="0">
                <a:solidFill>
                  <a:srgbClr val="00B0F0"/>
                </a:solidFill>
              </a:rPr>
              <a:t>/</a:t>
            </a:r>
            <a:r>
              <a:rPr lang="fr-FR" sz="1200" dirty="0" err="1">
                <a:solidFill>
                  <a:srgbClr val="00B0F0"/>
                </a:solidFill>
              </a:rPr>
              <a:t>attachments</a:t>
            </a:r>
            <a:r>
              <a:rPr lang="fr-FR" sz="1200" dirty="0">
                <a:solidFill>
                  <a:srgbClr val="00B0F0"/>
                </a:solidFill>
              </a:rPr>
              <a:t>/10218/Circuits%20DEEE%20Paris-Saclay2.pdf</a:t>
            </a:r>
            <a:endParaRPr lang="fr-FR" sz="16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Impact du numérique ( </a:t>
            </a:r>
            <a:r>
              <a:rPr lang="fr-FR" sz="2000" dirty="0" err="1">
                <a:solidFill>
                  <a:srgbClr val="00B0F0"/>
                </a:solidFill>
              </a:rPr>
              <a:t>cf</a:t>
            </a:r>
            <a:r>
              <a:rPr lang="fr-FR" sz="2000" dirty="0">
                <a:solidFill>
                  <a:srgbClr val="00B0F0"/>
                </a:solidFill>
              </a:rPr>
              <a:t> wiki section numérique) : 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création d’une infographie grand public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plaquette v0 bonnes pratiques </a:t>
            </a:r>
            <a:r>
              <a:rPr lang="fr-FR" sz="1600" dirty="0" err="1"/>
              <a:t>ecoconception</a:t>
            </a:r>
            <a:r>
              <a:rPr lang="fr-FR" sz="1600" dirty="0"/>
              <a:t> service numérique à destination des développeurs :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>
                <a:hlinkClick r:id="rId2"/>
              </a:rPr>
              <a:t>https://filesender.renater.fr/?s=download&amp;token=e866345a-a092-47df-8edf-30efd7be9e27</a:t>
            </a:r>
            <a:r>
              <a:rPr lang="fr-FR" sz="1400" dirty="0"/>
              <a:t> (participation à la plaquette dans le cadre du Groupement De Service </a:t>
            </a:r>
            <a:r>
              <a:rPr lang="fr-FR" sz="1400" dirty="0" err="1"/>
              <a:t>EcoInfo</a:t>
            </a:r>
            <a:r>
              <a:rPr lang="fr-FR" sz="1400" dirty="0"/>
              <a:t> </a:t>
            </a:r>
            <a:r>
              <a:rPr lang="fr-FR" sz="1400" dirty="0">
                <a:hlinkClick r:id="rId3"/>
              </a:rPr>
              <a:t>https://ecoinfo.cnrs.fr</a:t>
            </a:r>
            <a:r>
              <a:rPr lang="fr-FR" sz="1400" dirty="0"/>
              <a:t>)</a:t>
            </a:r>
            <a:endParaRPr lang="fr-FR" sz="10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passées et en cours</a:t>
            </a:r>
          </a:p>
        </p:txBody>
      </p:sp>
    </p:spTree>
    <p:extLst>
      <p:ext uri="{BB962C8B-B14F-4D97-AF65-F5344CB8AC3E}">
        <p14:creationId xmlns:p14="http://schemas.microsoft.com/office/powerpoint/2010/main" val="203901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33760"/>
            <a:ext cx="8229600" cy="5553962"/>
          </a:xfrm>
        </p:spPr>
        <p:txBody>
          <a:bodyPr/>
          <a:lstStyle/>
          <a:p>
            <a:r>
              <a:rPr lang="fr-FR" dirty="0"/>
              <a:t>Demandes de devis génériques</a:t>
            </a:r>
          </a:p>
          <a:p>
            <a:pPr lvl="2"/>
            <a:r>
              <a:rPr lang="fr-FR" dirty="0"/>
              <a:t>20 à 30 places, couvert avec arceau antivol, accès sécurisé par clef ou badge</a:t>
            </a:r>
          </a:p>
          <a:p>
            <a:pPr lvl="2"/>
            <a:r>
              <a:rPr lang="fr-FR" dirty="0" err="1"/>
              <a:t>Altinova</a:t>
            </a:r>
            <a:r>
              <a:rPr lang="fr-FR" dirty="0"/>
              <a:t> et ABRIS-Plus </a:t>
            </a:r>
          </a:p>
          <a:p>
            <a:pPr lvl="2"/>
            <a:r>
              <a:rPr lang="fr-FR" dirty="0"/>
              <a:t>Entre 22 k€ et 39 k€ suivants options</a:t>
            </a:r>
          </a:p>
          <a:p>
            <a:pPr lvl="3"/>
            <a:r>
              <a:rPr lang="fr-FR" dirty="0"/>
              <a:t>Hors génie civil</a:t>
            </a:r>
          </a:p>
          <a:p>
            <a:pPr lvl="3"/>
            <a:r>
              <a:rPr lang="fr-FR" dirty="0"/>
              <a:t>Du plus simple au plus</a:t>
            </a:r>
          </a:p>
          <a:p>
            <a:pPr lvl="3"/>
            <a:r>
              <a:rPr lang="fr-FR" dirty="0"/>
              <a:t>Devis dans le wiki</a:t>
            </a:r>
          </a:p>
          <a:p>
            <a:pPr lvl="2"/>
            <a:r>
              <a:rPr lang="fr-FR" dirty="0"/>
              <a:t>Tous éligibles au programme ALVEOLE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5</a:t>
            </a:fld>
            <a:endParaRPr lang="fr-FR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C7B6E04-D29D-D646-BD24-8D098FB0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Abris vélos </a:t>
            </a:r>
          </a:p>
        </p:txBody>
      </p:sp>
    </p:spTree>
    <p:extLst>
      <p:ext uri="{BB962C8B-B14F-4D97-AF65-F5344CB8AC3E}">
        <p14:creationId xmlns:p14="http://schemas.microsoft.com/office/powerpoint/2010/main" val="293985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2305"/>
            <a:ext cx="8229600" cy="5553962"/>
          </a:xfrm>
        </p:spPr>
        <p:txBody>
          <a:bodyPr/>
          <a:lstStyle/>
          <a:p>
            <a:r>
              <a:rPr lang="fr-FR" sz="2400" dirty="0"/>
              <a:t>Programme ALVEOLE</a:t>
            </a:r>
          </a:p>
          <a:p>
            <a:pPr lvl="1"/>
            <a:r>
              <a:rPr lang="fr-FR" sz="2400" dirty="0"/>
              <a:t>Abris vélos sécurisés Jusqu'à 2000 € HT / support vélo</a:t>
            </a:r>
          </a:p>
          <a:p>
            <a:pPr lvl="1"/>
            <a:r>
              <a:rPr lang="fr-FR" sz="2400" dirty="0"/>
              <a:t>Supports vélo libre d’accès et couvert en extérieur Jusqu'à 700 € HT / support vélo</a:t>
            </a:r>
          </a:p>
          <a:p>
            <a:pPr lvl="1"/>
            <a:r>
              <a:rPr lang="fr-FR" sz="2400" dirty="0"/>
              <a:t>Attaches vélos dans un local existant et couvert Jusqu'à 200 € HT / support vélo</a:t>
            </a:r>
          </a:p>
          <a:p>
            <a:pPr lvl="1"/>
            <a:r>
              <a:rPr lang="fr-FR" sz="2400" dirty="0"/>
              <a:t>Ces investissements peuvent être couverts à hauteur de </a:t>
            </a:r>
            <a:r>
              <a:rPr lang="fr-FR" sz="2400" b="1" dirty="0"/>
              <a:t>60</a:t>
            </a:r>
            <a:r>
              <a:rPr lang="fr-FR" sz="2400" dirty="0"/>
              <a:t>%.</a:t>
            </a:r>
          </a:p>
          <a:p>
            <a:pPr lvl="2"/>
            <a:endParaRPr lang="fr-FR" dirty="0"/>
          </a:p>
          <a:p>
            <a:r>
              <a:rPr lang="fr-FR" sz="2400" dirty="0"/>
              <a:t>https://programme-alveole.com/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6</a:t>
            </a:fld>
            <a:endParaRPr lang="fr-FR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D0179BD0-939F-6D45-AA56-5A06F2E14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Abris vélos (suite) </a:t>
            </a:r>
          </a:p>
        </p:txBody>
      </p:sp>
    </p:spTree>
    <p:extLst>
      <p:ext uri="{BB962C8B-B14F-4D97-AF65-F5344CB8AC3E}">
        <p14:creationId xmlns:p14="http://schemas.microsoft.com/office/powerpoint/2010/main" val="336526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0959"/>
            <a:ext cx="8229600" cy="289969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/>
              <a:t>Contacts</a:t>
            </a:r>
          </a:p>
          <a:p>
            <a:pPr lvl="2">
              <a:buFont typeface="Wingdings" pitchFamily="2" charset="2"/>
              <a:buChar char="§"/>
            </a:pPr>
            <a:r>
              <a:rPr lang="fr-FR" dirty="0"/>
              <a:t>Côté Université</a:t>
            </a:r>
          </a:p>
          <a:p>
            <a:pPr lvl="3">
              <a:buFont typeface="Wingdings" pitchFamily="2" charset="2"/>
              <a:buChar char="§"/>
            </a:pPr>
            <a:r>
              <a:rPr lang="fr-FR" dirty="0"/>
              <a:t>Discussion  avec Céline </a:t>
            </a:r>
            <a:r>
              <a:rPr lang="fr-FR" dirty="0" err="1"/>
              <a:t>Riauté</a:t>
            </a:r>
            <a:r>
              <a:rPr lang="fr-FR" dirty="0"/>
              <a:t>, responsable espace vert</a:t>
            </a:r>
          </a:p>
          <a:p>
            <a:pPr lvl="4">
              <a:buFont typeface="Wingdings" pitchFamily="2" charset="2"/>
              <a:buChar char="§"/>
            </a:pPr>
            <a:r>
              <a:rPr lang="fr-FR" dirty="0"/>
              <a:t>Pas d’opposition de principe, mais…</a:t>
            </a:r>
          </a:p>
          <a:p>
            <a:pPr lvl="4">
              <a:buFont typeface="Wingdings" pitchFamily="2" charset="2"/>
              <a:buChar char="§"/>
            </a:pPr>
            <a:r>
              <a:rPr lang="fr-FR" dirty="0"/>
              <a:t>Point épineux si électrification nécessaire</a:t>
            </a:r>
          </a:p>
          <a:p>
            <a:pPr lvl="5">
              <a:buFont typeface="Wingdings" pitchFamily="2" charset="2"/>
              <a:buChar char="§"/>
            </a:pPr>
            <a:r>
              <a:rPr lang="fr-FR" dirty="0"/>
              <a:t>Plus facile à Bures qu’à Orsay.</a:t>
            </a:r>
          </a:p>
          <a:p>
            <a:pPr lvl="3">
              <a:buFont typeface="Wingdings" pitchFamily="2" charset="2"/>
              <a:buChar char="§"/>
            </a:pPr>
            <a:r>
              <a:rPr lang="fr-FR" dirty="0"/>
              <a:t>Contacter Anne-Gaëlle MONNIER</a:t>
            </a:r>
          </a:p>
          <a:p>
            <a:pPr lvl="2">
              <a:buFont typeface="Wingdings" pitchFamily="2" charset="2"/>
              <a:buChar char="§"/>
            </a:pPr>
            <a:r>
              <a:rPr lang="fr-FR" dirty="0"/>
              <a:t>A suivre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7</a:t>
            </a:fld>
            <a:endParaRPr lang="fr-FR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50F639D3-727D-8640-B258-473A0922F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Abris vélos (suite) </a:t>
            </a:r>
          </a:p>
        </p:txBody>
      </p:sp>
    </p:spTree>
    <p:extLst>
      <p:ext uri="{BB962C8B-B14F-4D97-AF65-F5344CB8AC3E}">
        <p14:creationId xmlns:p14="http://schemas.microsoft.com/office/powerpoint/2010/main" val="414258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683" y="1182891"/>
            <a:ext cx="8608407" cy="543034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Participation DDRS / Développement Soutenable Paris-Saclay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Extrait du CR du 12 juin</a:t>
            </a:r>
          </a:p>
          <a:p>
            <a:pPr>
              <a:buFont typeface="Wingdings" pitchFamily="2" charset="2"/>
              <a:buChar char="§"/>
            </a:pPr>
            <a:endParaRPr lang="fr-FR" sz="20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§"/>
            </a:pPr>
            <a:endParaRPr lang="fr-FR" sz="20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§"/>
            </a:pPr>
            <a:endParaRPr lang="fr-FR" sz="20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§"/>
            </a:pPr>
            <a:endParaRPr lang="fr-FR" sz="20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Actions à retenir : Bilan carbone et gestion des déchets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Commission menus </a:t>
            </a:r>
            <a:r>
              <a:rPr lang="fr-FR" sz="2000" dirty="0" err="1">
                <a:solidFill>
                  <a:srgbClr val="00B0F0"/>
                </a:solidFill>
              </a:rPr>
              <a:t>Cesfo</a:t>
            </a:r>
            <a:r>
              <a:rPr lang="fr-FR" sz="2000" dirty="0">
                <a:solidFill>
                  <a:srgbClr val="00B0F0"/>
                </a:solidFill>
              </a:rPr>
              <a:t> avec Collectif climat </a:t>
            </a:r>
            <a:r>
              <a:rPr lang="fr-FR" sz="1600" dirty="0">
                <a:solidFill>
                  <a:srgbClr val="00B0F0"/>
                </a:solidFill>
              </a:rPr>
              <a:t>(</a:t>
            </a:r>
            <a:r>
              <a:rPr lang="fr-FR" sz="1600" dirty="0" err="1">
                <a:solidFill>
                  <a:srgbClr val="00B0F0"/>
                </a:solidFill>
              </a:rPr>
              <a:t>cf</a:t>
            </a:r>
            <a:r>
              <a:rPr lang="fr-FR" sz="1600" dirty="0">
                <a:solidFill>
                  <a:srgbClr val="00B0F0"/>
                </a:solidFill>
              </a:rPr>
              <a:t> </a:t>
            </a:r>
            <a:r>
              <a:rPr lang="fr-FR" sz="1600" dirty="0">
                <a:solidFill>
                  <a:srgbClr val="00B0F0"/>
                </a:solidFill>
                <a:hlinkClick r:id="rId2"/>
              </a:rPr>
              <a:t>https://idoc-projets.ias.u-psud.fr/redmine/projects/commission-verte/wiki/Repas</a:t>
            </a:r>
            <a:r>
              <a:rPr lang="fr-FR" sz="1600" dirty="0">
                <a:solidFill>
                  <a:srgbClr val="00B0F0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fr-FR" sz="16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Liées à la com verte : 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GT </a:t>
            </a:r>
            <a:r>
              <a:rPr lang="fr-FR" sz="1600" dirty="0" err="1">
                <a:solidFill>
                  <a:srgbClr val="00B0F0"/>
                </a:solidFill>
              </a:rPr>
              <a:t>Ecoinfo</a:t>
            </a:r>
            <a:r>
              <a:rPr lang="fr-FR" sz="1600" dirty="0">
                <a:solidFill>
                  <a:srgbClr val="00B0F0"/>
                </a:solidFill>
              </a:rPr>
              <a:t> Impact Environnemental Calcul Scientifique (</a:t>
            </a:r>
            <a:r>
              <a:rPr lang="fr-FR" sz="1600" dirty="0" err="1">
                <a:solidFill>
                  <a:srgbClr val="00B0F0"/>
                </a:solidFill>
              </a:rPr>
              <a:t>cf</a:t>
            </a:r>
            <a:r>
              <a:rPr lang="fr-FR" sz="1600" dirty="0">
                <a:solidFill>
                  <a:srgbClr val="00B0F0"/>
                </a:solidFill>
              </a:rPr>
              <a:t> </a:t>
            </a:r>
            <a:r>
              <a:rPr lang="fr-FR" sz="1600" dirty="0">
                <a:solidFill>
                  <a:srgbClr val="00B0F0"/>
                </a:solidFill>
                <a:hlinkClick r:id="rId3"/>
              </a:rPr>
              <a:t>https://idoc-projets.ias.u-psud.fr/redmine/projects/commission-verte/wiki/Data_center</a:t>
            </a:r>
            <a:r>
              <a:rPr lang="fr-FR" sz="1600" dirty="0">
                <a:solidFill>
                  <a:srgbClr val="00B0F0"/>
                </a:solidFill>
              </a:rPr>
              <a:t>) (GT </a:t>
            </a:r>
            <a:r>
              <a:rPr lang="fr-FR" sz="1600" dirty="0" err="1">
                <a:solidFill>
                  <a:srgbClr val="00B0F0"/>
                </a:solidFill>
              </a:rPr>
              <a:t>EcoInfo</a:t>
            </a:r>
            <a:r>
              <a:rPr lang="fr-FR" sz="1600" dirty="0">
                <a:solidFill>
                  <a:srgbClr val="00B0F0"/>
                </a:solidFill>
              </a:rPr>
              <a:t> IAS/IJCLAB/</a:t>
            </a:r>
            <a:r>
              <a:rPr lang="fr-FR" sz="1600" dirty="0" err="1">
                <a:solidFill>
                  <a:srgbClr val="00B0F0"/>
                </a:solidFill>
              </a:rPr>
              <a:t>CentralSupelec</a:t>
            </a:r>
            <a:r>
              <a:rPr lang="fr-FR" sz="1600" dirty="0">
                <a:solidFill>
                  <a:srgbClr val="00B0F0"/>
                </a:solidFill>
              </a:rPr>
              <a:t> + autres labos niveau national)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GT </a:t>
            </a:r>
            <a:r>
              <a:rPr lang="fr-FR" sz="1600" dirty="0" err="1">
                <a:solidFill>
                  <a:srgbClr val="00B0F0"/>
                </a:solidFill>
              </a:rPr>
              <a:t>Ecoinfo</a:t>
            </a:r>
            <a:r>
              <a:rPr lang="fr-FR" sz="1600" dirty="0">
                <a:solidFill>
                  <a:srgbClr val="00B0F0"/>
                </a:solidFill>
              </a:rPr>
              <a:t> Plaquette Bonnes pratiques </a:t>
            </a:r>
            <a:r>
              <a:rPr lang="fr-FR" sz="1600" dirty="0" err="1">
                <a:solidFill>
                  <a:srgbClr val="00B0F0"/>
                </a:solidFill>
              </a:rPr>
              <a:t>ecoconception</a:t>
            </a:r>
            <a:r>
              <a:rPr lang="fr-FR" sz="1600" dirty="0">
                <a:solidFill>
                  <a:srgbClr val="00B0F0"/>
                </a:solidFill>
              </a:rPr>
              <a:t> logicielle</a:t>
            </a:r>
          </a:p>
          <a:p>
            <a:pPr marL="457200" lvl="1" indent="0">
              <a:buNone/>
            </a:pPr>
            <a:endParaRPr lang="fr-FR" sz="2000" dirty="0"/>
          </a:p>
          <a:p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1D7F5A-8C64-364E-B808-34B7E327D8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08" b="36646"/>
          <a:stretch/>
        </p:blipFill>
        <p:spPr>
          <a:xfrm>
            <a:off x="812982" y="1817086"/>
            <a:ext cx="7213005" cy="1210976"/>
          </a:xfrm>
          <a:prstGeom prst="rect">
            <a:avLst/>
          </a:prstGeom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D10F26F0-F8BC-274C-9433-DEFEC5601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passées et en cours (suite)</a:t>
            </a:r>
          </a:p>
        </p:txBody>
      </p:sp>
    </p:spTree>
    <p:extLst>
      <p:ext uri="{BB962C8B-B14F-4D97-AF65-F5344CB8AC3E}">
        <p14:creationId xmlns:p14="http://schemas.microsoft.com/office/powerpoint/2010/main" val="217998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9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C4B9EE5-63B4-984B-A51B-2BC253FC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44" y="1625411"/>
            <a:ext cx="8577664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/>
              <a:t>Pourquoi faire un bilan ? </a:t>
            </a:r>
          </a:p>
          <a:p>
            <a:pPr marL="400050" lvl="1" indent="0">
              <a:buNone/>
            </a:pPr>
            <a:r>
              <a:rPr lang="fr-FR" sz="1200" dirty="0">
                <a:hlinkClick r:id="rId2"/>
              </a:rPr>
              <a:t>https://idoc-projets.ias.u-psud.fr/redmine/attachments/download/8296/Pourquoi%20faire%20Bges%20GAEL-Blanchard-18032020.pdf</a:t>
            </a:r>
            <a:endParaRPr lang="fr-FR" sz="1200" dirty="0"/>
          </a:p>
          <a:p>
            <a:pPr marL="400050" lvl="1" indent="0">
              <a:buNone/>
            </a:pPr>
            <a:endParaRPr lang="fr-FR" sz="1200" dirty="0"/>
          </a:p>
          <a:p>
            <a:pPr>
              <a:buFont typeface="Wingdings" pitchFamily="2" charset="2"/>
              <a:buChar char="§"/>
            </a:pPr>
            <a:r>
              <a:rPr lang="fr-FR" sz="1800" dirty="0"/>
              <a:t>Outil GES Labos1Point 5</a:t>
            </a:r>
          </a:p>
          <a:p>
            <a:pPr lvl="1">
              <a:buFont typeface="Wingdings" pitchFamily="2" charset="2"/>
              <a:buChar char="§"/>
            </a:pPr>
            <a:r>
              <a:rPr lang="fr-FR" sz="1800" dirty="0"/>
              <a:t>Méthodologie faite, en cours de test et de validation</a:t>
            </a:r>
          </a:p>
          <a:p>
            <a:pPr lvl="1">
              <a:buFont typeface="Wingdings" pitchFamily="2" charset="2"/>
              <a:buChar char="§"/>
            </a:pPr>
            <a:r>
              <a:rPr lang="fr-FR" sz="1800" dirty="0"/>
              <a:t>10 labos testeurs (dont le LIMSI à Orsay) </a:t>
            </a:r>
          </a:p>
          <a:p>
            <a:pPr lvl="1">
              <a:buFont typeface="Wingdings" pitchFamily="2" charset="2"/>
              <a:buChar char="§"/>
            </a:pPr>
            <a:r>
              <a:rPr lang="fr-FR" sz="1800" dirty="0"/>
              <a:t>Fiche données à collecter (dans le wiki)</a:t>
            </a:r>
          </a:p>
          <a:p>
            <a:pPr lvl="1">
              <a:buFont typeface="Wingdings" pitchFamily="2" charset="2"/>
              <a:buChar char="§"/>
            </a:pPr>
            <a:r>
              <a:rPr lang="fr-FR" sz="1800" i="1" dirty="0">
                <a:highlight>
                  <a:srgbClr val="FFFF00"/>
                </a:highlight>
              </a:rPr>
              <a:t>Outil disponible depuis le 15 octobre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fr-FR" sz="1400" u="sng" dirty="0">
                <a:solidFill>
                  <a:srgbClr val="1155C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https://www.labos1point5.org/ges-1point5</a:t>
            </a:r>
            <a:endParaRPr lang="fr-FR" sz="1400" dirty="0"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fr-FR" sz="1800" i="1" dirty="0"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§"/>
            </a:pPr>
            <a:r>
              <a:rPr lang="fr-FR" sz="1800" dirty="0"/>
              <a:t>Recommandation CNRS (mais on n’a pas besoin de cela pour agir, non ?)</a:t>
            </a:r>
          </a:p>
          <a:p>
            <a:pPr marL="457200" lvl="1" indent="0">
              <a:buNone/>
            </a:pPr>
            <a:r>
              <a:rPr lang="fr-FR" sz="1400" dirty="0">
                <a:hlinkClick r:id="rId4"/>
              </a:rPr>
              <a:t>http://www.cnrs.fr/fr/cnrsinfo/developpement-durable-le-cnrs-veut-compter?sstc=u32940nl4860</a:t>
            </a:r>
            <a:endParaRPr lang="fr-FR" sz="1800" dirty="0"/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Dynamique collective « Paris-Saclay »</a:t>
            </a:r>
          </a:p>
          <a:p>
            <a:pPr lvl="1">
              <a:buFont typeface="Wingdings" pitchFamily="2" charset="2"/>
              <a:buChar char="§"/>
            </a:pPr>
            <a:r>
              <a:rPr lang="fr-FR" sz="1800" dirty="0"/>
              <a:t>Anne-Sophie </a:t>
            </a:r>
            <a:r>
              <a:rPr lang="fr-FR" sz="1800" dirty="0" err="1"/>
              <a:t>Mouronval</a:t>
            </a:r>
            <a:r>
              <a:rPr lang="fr-FR" sz="1800" dirty="0"/>
              <a:t> ENS/CS / Anne-Laure </a:t>
            </a:r>
            <a:r>
              <a:rPr lang="fr-FR" sz="1800" dirty="0" err="1"/>
              <a:t>Ligozat</a:t>
            </a:r>
            <a:r>
              <a:rPr lang="fr-FR" sz="1800" dirty="0"/>
              <a:t> (LIMSI) + Département Développement Soutenable</a:t>
            </a:r>
          </a:p>
          <a:p>
            <a:pPr marL="457200" lvl="1" indent="0">
              <a:buNone/>
            </a:pPr>
            <a:endParaRPr lang="fr-FR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D6F369-1C43-3A42-9C92-BFE79C348601}"/>
              </a:ext>
            </a:extLst>
          </p:cNvPr>
          <p:cNvSpPr txBox="1"/>
          <p:nvPr/>
        </p:nvSpPr>
        <p:spPr>
          <a:xfrm>
            <a:off x="239692" y="1159746"/>
            <a:ext cx="8664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https://</a:t>
            </a:r>
            <a:r>
              <a:rPr lang="fr-FR" sz="1400" b="1" dirty="0" err="1"/>
              <a:t>idoc-projets.ias.u-psud.fr</a:t>
            </a:r>
            <a:r>
              <a:rPr lang="fr-FR" sz="1400" b="1" dirty="0"/>
              <a:t>/</a:t>
            </a:r>
            <a:r>
              <a:rPr lang="fr-FR" sz="1400" b="1" dirty="0" err="1"/>
              <a:t>redmine</a:t>
            </a:r>
            <a:r>
              <a:rPr lang="fr-FR" sz="1400" b="1" dirty="0"/>
              <a:t>/</a:t>
            </a:r>
            <a:r>
              <a:rPr lang="fr-FR" sz="1400" b="1" dirty="0" err="1"/>
              <a:t>projects</a:t>
            </a:r>
            <a:r>
              <a:rPr lang="fr-FR" sz="1400" b="1" dirty="0"/>
              <a:t>/commission-verte/wiki/Labos1Point5_GT_EmpreinteCarbone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1EE98D1-7073-F345-9B1E-39773D963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Labos1Point 5 : outils GES</a:t>
            </a:r>
          </a:p>
        </p:txBody>
      </p:sp>
    </p:spTree>
    <p:extLst>
      <p:ext uri="{BB962C8B-B14F-4D97-AF65-F5344CB8AC3E}">
        <p14:creationId xmlns:p14="http://schemas.microsoft.com/office/powerpoint/2010/main" val="39932870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8449</TotalTime>
  <Words>926</Words>
  <Application>Microsoft Macintosh PowerPoint</Application>
  <PresentationFormat>Affichage à l'écran (4:3)</PresentationFormat>
  <Paragraphs>140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 Dassas</dc:creator>
  <cp:lastModifiedBy>Microsoft Office User</cp:lastModifiedBy>
  <cp:revision>229</cp:revision>
  <cp:lastPrinted>2020-07-02T12:25:03Z</cp:lastPrinted>
  <dcterms:created xsi:type="dcterms:W3CDTF">2015-10-04T06:44:26Z</dcterms:created>
  <dcterms:modified xsi:type="dcterms:W3CDTF">2020-11-24T19:49:05Z</dcterms:modified>
</cp:coreProperties>
</file>